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76"/>
  </p:notesMasterIdLst>
  <p:sldIdLst>
    <p:sldId id="448" r:id="rId3"/>
    <p:sldId id="477" r:id="rId4"/>
    <p:sldId id="542" r:id="rId5"/>
    <p:sldId id="536" r:id="rId6"/>
    <p:sldId id="445" r:id="rId7"/>
    <p:sldId id="481" r:id="rId8"/>
    <p:sldId id="478" r:id="rId9"/>
    <p:sldId id="560" r:id="rId10"/>
    <p:sldId id="507" r:id="rId11"/>
    <p:sldId id="572" r:id="rId12"/>
    <p:sldId id="508" r:id="rId13"/>
    <p:sldId id="419" r:id="rId14"/>
    <p:sldId id="509" r:id="rId15"/>
    <p:sldId id="482" r:id="rId16"/>
    <p:sldId id="485" r:id="rId17"/>
    <p:sldId id="483" r:id="rId18"/>
    <p:sldId id="484" r:id="rId19"/>
    <p:sldId id="537" r:id="rId20"/>
    <p:sldId id="535" r:id="rId21"/>
    <p:sldId id="561" r:id="rId22"/>
    <p:sldId id="488" r:id="rId23"/>
    <p:sldId id="543" r:id="rId24"/>
    <p:sldId id="498" r:id="rId25"/>
    <p:sldId id="546" r:id="rId26"/>
    <p:sldId id="499" r:id="rId27"/>
    <p:sldId id="547" r:id="rId28"/>
    <p:sldId id="500" r:id="rId29"/>
    <p:sldId id="548" r:id="rId30"/>
    <p:sldId id="515" r:id="rId31"/>
    <p:sldId id="553" r:id="rId32"/>
    <p:sldId id="551" r:id="rId33"/>
    <p:sldId id="552" r:id="rId34"/>
    <p:sldId id="491" r:id="rId35"/>
    <p:sldId id="421" r:id="rId36"/>
    <p:sldId id="526" r:id="rId37"/>
    <p:sldId id="534" r:id="rId38"/>
    <p:sldId id="520" r:id="rId39"/>
    <p:sldId id="523" r:id="rId40"/>
    <p:sldId id="524" r:id="rId41"/>
    <p:sldId id="569" r:id="rId42"/>
    <p:sldId id="558" r:id="rId43"/>
    <p:sldId id="502" r:id="rId44"/>
    <p:sldId id="420" r:id="rId45"/>
    <p:sldId id="510" r:id="rId46"/>
    <p:sldId id="506" r:id="rId47"/>
    <p:sldId id="530" r:id="rId48"/>
    <p:sldId id="501" r:id="rId49"/>
    <p:sldId id="505" r:id="rId50"/>
    <p:sldId id="496" r:id="rId51"/>
    <p:sldId id="573" r:id="rId52"/>
    <p:sldId id="492" r:id="rId53"/>
    <p:sldId id="566" r:id="rId54"/>
    <p:sldId id="512" r:id="rId55"/>
    <p:sldId id="517" r:id="rId56"/>
    <p:sldId id="554" r:id="rId57"/>
    <p:sldId id="579" r:id="rId58"/>
    <p:sldId id="574" r:id="rId59"/>
    <p:sldId id="541" r:id="rId60"/>
    <p:sldId id="545" r:id="rId61"/>
    <p:sldId id="575" r:id="rId62"/>
    <p:sldId id="577" r:id="rId63"/>
    <p:sldId id="580" r:id="rId64"/>
    <p:sldId id="581" r:id="rId65"/>
    <p:sldId id="582" r:id="rId66"/>
    <p:sldId id="583" r:id="rId67"/>
    <p:sldId id="584" r:id="rId68"/>
    <p:sldId id="585" r:id="rId69"/>
    <p:sldId id="586" r:id="rId70"/>
    <p:sldId id="587" r:id="rId71"/>
    <p:sldId id="588" r:id="rId72"/>
    <p:sldId id="589" r:id="rId73"/>
    <p:sldId id="590" r:id="rId74"/>
    <p:sldId id="591" r:id="rId75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33CCFF"/>
    <a:srgbClr val="FE30D1"/>
    <a:srgbClr val="2E75B6"/>
    <a:srgbClr val="002060"/>
    <a:srgbClr val="478986"/>
    <a:srgbClr val="2F5597"/>
    <a:srgbClr val="5B9BD5"/>
    <a:srgbClr val="0070C0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6374" autoAdjust="0"/>
  </p:normalViewPr>
  <p:slideViewPr>
    <p:cSldViewPr snapToGrid="0">
      <p:cViewPr>
        <p:scale>
          <a:sx n="100" d="100"/>
          <a:sy n="100" d="100"/>
        </p:scale>
        <p:origin x="864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219245400971954"/>
          <c:y val="6.1937457500739887E-3"/>
          <c:w val="0.64430520171337391"/>
          <c:h val="0.991238771866729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47625"/>
          </c:spPr>
          <c:dPt>
            <c:idx val="0"/>
            <c:bubble3D val="0"/>
            <c:spPr>
              <a:solidFill>
                <a:srgbClr val="FF0000"/>
              </a:solidFill>
              <a:ln w="47625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B-46E8-837D-3F47903AF9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47625">
                <a:solidFill>
                  <a:srgbClr val="ED7D3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B-46E8-837D-3F47903AF9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47625">
                <a:solidFill>
                  <a:srgbClr val="A5A5A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1B-46E8-837D-3F47903AF9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47625"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1B-46E8-837D-3F47903AF9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47625">
                <a:solidFill>
                  <a:srgbClr val="4472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1B-46E8-837D-3F47903AF983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47625"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71B-46E8-837D-3F47903AF983}"/>
              </c:ext>
            </c:extLst>
          </c:dPt>
          <c:dPt>
            <c:idx val="6"/>
            <c:bubble3D val="0"/>
            <c:spPr>
              <a:solidFill>
                <a:srgbClr val="FE30D1"/>
              </a:solidFill>
              <a:ln w="47625">
                <a:solidFill>
                  <a:srgbClr val="FE30D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71B-46E8-837D-3F47903AF9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47625">
                <a:solidFill>
                  <a:srgbClr val="9E480E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71B-46E8-837D-3F47903AF98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4BF044C-78AA-4BEB-8DD5-1630209072C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1B-46E8-837D-3F47903AF98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CEFB521F-866B-4A54-903D-49C7197F7F1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1B-46E8-837D-3F47903AF983}"/>
                </c:ext>
              </c:extLst>
            </c:dLbl>
            <c:dLbl>
              <c:idx val="2"/>
              <c:layout>
                <c:manualLayout>
                  <c:x val="-2.503065079029693E-3"/>
                  <c:y val="-1.3599554125081211E-2"/>
                </c:manualLayout>
              </c:layout>
              <c:tx>
                <c:rich>
                  <a:bodyPr/>
                  <a:lstStyle/>
                  <a:p>
                    <a:fld id="{1FE9E51E-50E0-4779-8A15-05DBD55B710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1B-46E8-837D-3F47903AF983}"/>
                </c:ext>
              </c:extLst>
            </c:dLbl>
            <c:dLbl>
              <c:idx val="3"/>
              <c:layout>
                <c:manualLayout>
                  <c:x val="-1.0281207611502293E-16"/>
                  <c:y val="-4.605071669014860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7A78CCDD-70EB-453D-83AE-BD1A8D10BB08}" type="VALUE">
                      <a:rPr lang="en-US" smtClean="0"/>
                      <a:pPr>
                        <a:defRPr sz="1600" b="1" i="0" u="none" strike="noStrik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978626027681867E-2"/>
                      <c:h val="0.10503976807754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71B-46E8-837D-3F47903AF98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DB4D4649-580D-40D8-89E7-598AB57D8DA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71B-46E8-837D-3F47903AF983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AC5B54BD-7E23-4E3B-B099-3F214E369B6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71B-46E8-837D-3F47903AF983}"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1634EC78-6C86-4B3B-8689-8E9F2726EE28}" type="VALUE">
                      <a:rPr lang="en-US" smtClean="0"/>
                      <a:pPr>
                        <a:defRPr sz="1600" b="1" i="0" u="none" strike="noStrik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71B-46E8-837D-3F47903AF983}"/>
                </c:ext>
              </c:extLst>
            </c:dLbl>
            <c:dLbl>
              <c:idx val="7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12E43635-7320-425D-A439-D1829411B80F}" type="VALUE">
                      <a:rPr lang="en-US" smtClean="0"/>
                      <a:pPr>
                        <a:defRPr sz="1600" b="1" i="0" u="none" strike="noStrik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71B-46E8-837D-3F47903AF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Ауыл шаруашылығы</c:v>
                </c:pt>
                <c:pt idx="1">
                  <c:v>Өнеркәсіп</c:v>
                </c:pt>
                <c:pt idx="2">
                  <c:v>Құрылыс</c:v>
                </c:pt>
                <c:pt idx="3">
                  <c:v>Көлік және қоймалау</c:v>
                </c:pt>
                <c:pt idx="4">
                  <c:v>Жылжымайтын мүлікпен жасалатын операциялар</c:v>
                </c:pt>
                <c:pt idx="5">
                  <c:v>Білім беру</c:v>
                </c:pt>
                <c:pt idx="6">
                  <c:v>Өнімдерге салынатын салықтар</c:v>
                </c:pt>
                <c:pt idx="7">
                  <c:v>Басқа қызмет көрсетулер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19.100000000000001</c:v>
                </c:pt>
                <c:pt idx="1">
                  <c:v>18.2</c:v>
                </c:pt>
                <c:pt idx="2">
                  <c:v>5.0999999999999996</c:v>
                </c:pt>
                <c:pt idx="3">
                  <c:v>6.8</c:v>
                </c:pt>
                <c:pt idx="4">
                  <c:v>15.6</c:v>
                </c:pt>
                <c:pt idx="5">
                  <c:v>11.5</c:v>
                </c:pt>
                <c:pt idx="6">
                  <c:v>6.9</c:v>
                </c:pt>
                <c:pt idx="7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1B-46E8-837D-3F47903AF9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2"/>
        <c:holeSize val="67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8.5268365980204985E-2"/>
          <c:w val="0.49712720210847561"/>
          <c:h val="0.76811647589402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0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075573527504"/>
          <c:y val="0.11572788131658091"/>
          <c:w val="0.31937334599352712"/>
          <c:h val="0.85152593744030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жылдың 10 айына, %-бен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4-4A9B-8FF4-5205E5309885}"/>
              </c:ext>
            </c:extLst>
          </c:dPt>
          <c:dPt>
            <c:idx val="16"/>
            <c:invertIfNegative val="0"/>
            <c:bubble3D val="0"/>
            <c:spPr>
              <a:solidFill>
                <a:srgbClr val="FE30D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94-4A9B-8FF4-5205E5309885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494-4A9B-8FF4-5205E5309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Астана қ.</c:v>
                </c:pt>
                <c:pt idx="1">
                  <c:v>Алматы қ.</c:v>
                </c:pt>
                <c:pt idx="2">
                  <c:v>Шымкент</c:v>
                </c:pt>
                <c:pt idx="3">
                  <c:v>Маңғыстау</c:v>
                </c:pt>
                <c:pt idx="4">
                  <c:v>Солтүстік Қазақстан</c:v>
                </c:pt>
                <c:pt idx="5">
                  <c:v>Қостанай</c:v>
                </c:pt>
                <c:pt idx="6">
                  <c:v>Ақмола</c:v>
                </c:pt>
                <c:pt idx="7">
                  <c:v>Павлодар</c:v>
                </c:pt>
                <c:pt idx="8">
                  <c:v>Атырау</c:v>
                </c:pt>
                <c:pt idx="9">
                  <c:v>Қызылорда</c:v>
                </c:pt>
                <c:pt idx="10">
                  <c:v>Қарағанды</c:v>
                </c:pt>
                <c:pt idx="11">
                  <c:v>Ақтөбе</c:v>
                </c:pt>
                <c:pt idx="12">
                  <c:v>Батыс Қазақстан</c:v>
                </c:pt>
                <c:pt idx="13">
                  <c:v>Шығыс Қазақстан</c:v>
                </c:pt>
                <c:pt idx="14">
                  <c:v>Жамбыл</c:v>
                </c:pt>
                <c:pt idx="15">
                  <c:v>Алматы</c:v>
                </c:pt>
                <c:pt idx="16">
                  <c:v>Түркістан</c:v>
                </c:pt>
              </c:strCache>
            </c:strRef>
          </c:cat>
          <c:val>
            <c:numRef>
              <c:f>Лист1!$B$2:$B$18</c:f>
              <c:numCache>
                <c:formatCode>0.0</c:formatCode>
                <c:ptCount val="17"/>
                <c:pt idx="0">
                  <c:v>1.7</c:v>
                </c:pt>
                <c:pt idx="1">
                  <c:v>2.2999999999999998</c:v>
                </c:pt>
                <c:pt idx="2">
                  <c:v>113.2</c:v>
                </c:pt>
                <c:pt idx="3">
                  <c:v>387.4</c:v>
                </c:pt>
                <c:pt idx="4">
                  <c:v>404.2</c:v>
                </c:pt>
                <c:pt idx="5">
                  <c:v>454.5</c:v>
                </c:pt>
                <c:pt idx="6">
                  <c:v>522.20000000000005</c:v>
                </c:pt>
                <c:pt idx="7">
                  <c:v>536.9</c:v>
                </c:pt>
                <c:pt idx="8">
                  <c:v>559.9</c:v>
                </c:pt>
                <c:pt idx="9">
                  <c:v>612.79999999999995</c:v>
                </c:pt>
                <c:pt idx="10">
                  <c:v>739.8</c:v>
                </c:pt>
                <c:pt idx="11">
                  <c:v>1109.5</c:v>
                </c:pt>
                <c:pt idx="12">
                  <c:v>1147.9000000000001</c:v>
                </c:pt>
                <c:pt idx="13">
                  <c:v>1598.7</c:v>
                </c:pt>
                <c:pt idx="14">
                  <c:v>2788.4</c:v>
                </c:pt>
                <c:pt idx="15">
                  <c:v>3419.4</c:v>
                </c:pt>
                <c:pt idx="16">
                  <c:v>4088.2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94-4A9B-8FF4-5205E53098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9552336"/>
        <c:axId val="239557432"/>
      </c:barChart>
      <c:catAx>
        <c:axId val="239552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39557432"/>
        <c:crosses val="autoZero"/>
        <c:auto val="0"/>
        <c:lblAlgn val="ctr"/>
        <c:lblOffset val="0"/>
        <c:tickLblSkip val="1"/>
        <c:tickMarkSkip val="3"/>
        <c:noMultiLvlLbl val="0"/>
      </c:catAx>
      <c:valAx>
        <c:axId val="239557432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9552336"/>
        <c:crosses val="autoZero"/>
        <c:crossBetween val="between"/>
      </c:valAx>
      <c:spPr>
        <a:noFill/>
        <a:ln>
          <a:noFill/>
        </a:ln>
        <a:effectLst>
          <a:glow rad="889000">
            <a:schemeClr val="accent6">
              <a:lumMod val="50000"/>
              <a:alpha val="2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52365697387877"/>
          <c:y val="2.8296427354640056E-2"/>
          <c:w val="0.45632761368349278"/>
          <c:h val="0.902636160037074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жылдың 10 айына, %-бен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B5-4B58-B1BB-6F226FAA9700}"/>
              </c:ext>
            </c:extLst>
          </c:dPt>
          <c:dPt>
            <c:idx val="15"/>
            <c:invertIfNegative val="0"/>
            <c:bubble3D val="0"/>
            <c:spPr>
              <a:solidFill>
                <a:srgbClr val="FE30D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B1-41FA-8DA1-AF34A7C0E7D4}"/>
              </c:ext>
            </c:extLst>
          </c:dPt>
          <c:dLbls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0B1-41FA-8DA1-AF34A7C0E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Астана қ.</c:v>
                </c:pt>
                <c:pt idx="1">
                  <c:v>Алматы қ.</c:v>
                </c:pt>
                <c:pt idx="2">
                  <c:v>Маңғыстау</c:v>
                </c:pt>
                <c:pt idx="3">
                  <c:v>Шымкент</c:v>
                </c:pt>
                <c:pt idx="4">
                  <c:v>Атырау</c:v>
                </c:pt>
                <c:pt idx="5">
                  <c:v>Қызылорда</c:v>
                </c:pt>
                <c:pt idx="6">
                  <c:v>Солтүстік Қазақстан</c:v>
                </c:pt>
                <c:pt idx="7">
                  <c:v>Жамбыл</c:v>
                </c:pt>
                <c:pt idx="8">
                  <c:v>Павлодар</c:v>
                </c:pt>
                <c:pt idx="9">
                  <c:v>Ақмола</c:v>
                </c:pt>
                <c:pt idx="10">
                  <c:v>Қостанай</c:v>
                </c:pt>
                <c:pt idx="11">
                  <c:v>Ақтөбе</c:v>
                </c:pt>
                <c:pt idx="12">
                  <c:v>Қарағанды</c:v>
                </c:pt>
                <c:pt idx="13">
                  <c:v>Батыс Қазақстан</c:v>
                </c:pt>
                <c:pt idx="14">
                  <c:v>Шығыс Қазақстан</c:v>
                </c:pt>
                <c:pt idx="15">
                  <c:v>Түркістан</c:v>
                </c:pt>
                <c:pt idx="16">
                  <c:v>Алматы</c:v>
                </c:pt>
              </c:strCache>
            </c:strRef>
          </c:cat>
          <c:val>
            <c:numRef>
              <c:f>Лист1!$B$2:$B$18</c:f>
              <c:numCache>
                <c:formatCode>0.0</c:formatCode>
                <c:ptCount val="17"/>
                <c:pt idx="0">
                  <c:v>0.3</c:v>
                </c:pt>
                <c:pt idx="1">
                  <c:v>3.2</c:v>
                </c:pt>
                <c:pt idx="2">
                  <c:v>19</c:v>
                </c:pt>
                <c:pt idx="3">
                  <c:v>74.2</c:v>
                </c:pt>
                <c:pt idx="4">
                  <c:v>168.1</c:v>
                </c:pt>
                <c:pt idx="5">
                  <c:v>324</c:v>
                </c:pt>
                <c:pt idx="6">
                  <c:v>355.5</c:v>
                </c:pt>
                <c:pt idx="7">
                  <c:v>396.2</c:v>
                </c:pt>
                <c:pt idx="8">
                  <c:v>410.4</c:v>
                </c:pt>
                <c:pt idx="9">
                  <c:v>410.6</c:v>
                </c:pt>
                <c:pt idx="10">
                  <c:v>455.2</c:v>
                </c:pt>
                <c:pt idx="11">
                  <c:v>464.4</c:v>
                </c:pt>
                <c:pt idx="12">
                  <c:v>533.79999999999995</c:v>
                </c:pt>
                <c:pt idx="13">
                  <c:v>571.5</c:v>
                </c:pt>
                <c:pt idx="14">
                  <c:v>952.7</c:v>
                </c:pt>
                <c:pt idx="15">
                  <c:v>994.2</c:v>
                </c:pt>
                <c:pt idx="16">
                  <c:v>1004.6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B5-4B58-B1BB-6F226FAA97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6316296"/>
        <c:axId val="236327664"/>
      </c:barChart>
      <c:catAx>
        <c:axId val="236316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36327664"/>
        <c:crosses val="autoZero"/>
        <c:auto val="0"/>
        <c:lblAlgn val="ctr"/>
        <c:lblOffset val="0"/>
        <c:tickLblSkip val="1"/>
        <c:tickMarkSkip val="3"/>
        <c:noMultiLvlLbl val="0"/>
      </c:catAx>
      <c:valAx>
        <c:axId val="23632766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6316296"/>
        <c:crosses val="autoZero"/>
        <c:crossBetween val="between"/>
      </c:valAx>
      <c:spPr>
        <a:noFill/>
        <a:ln>
          <a:noFill/>
        </a:ln>
        <a:effectLst>
          <a:glow rad="889000">
            <a:schemeClr val="accent6">
              <a:lumMod val="50000"/>
              <a:alpha val="2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57367760580057"/>
          <c:y val="5.6745151942692314E-2"/>
          <c:w val="0.40410359736521251"/>
          <c:h val="0.84114909448962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жылдың 10 айына, %-бен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B5-4B58-B1BB-6F226FAA9700}"/>
              </c:ext>
            </c:extLst>
          </c:dPt>
          <c:dPt>
            <c:idx val="14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B5-4B58-B1BB-6F226FAA9700}"/>
              </c:ext>
            </c:extLst>
          </c:dPt>
          <c:dPt>
            <c:idx val="15"/>
            <c:invertIfNegative val="0"/>
            <c:bubble3D val="0"/>
            <c:spPr>
              <a:solidFill>
                <a:srgbClr val="FE30D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1795-4113-B647-98132A242EE9}"/>
              </c:ext>
            </c:extLst>
          </c:dPt>
          <c:dLbls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0B5-4B58-B1BB-6F226FAA9700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795-4113-B647-98132A242E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Астана қ.</c:v>
                </c:pt>
                <c:pt idx="1">
                  <c:v>Алматы қ.</c:v>
                </c:pt>
                <c:pt idx="2">
                  <c:v>Шымкент</c:v>
                </c:pt>
                <c:pt idx="3">
                  <c:v>Маңғыстау</c:v>
                </c:pt>
                <c:pt idx="4">
                  <c:v>Атырау</c:v>
                </c:pt>
                <c:pt idx="5">
                  <c:v>Қостанай</c:v>
                </c:pt>
                <c:pt idx="6">
                  <c:v>Солтүстік Қазақстан</c:v>
                </c:pt>
                <c:pt idx="7">
                  <c:v>Жамбыл</c:v>
                </c:pt>
                <c:pt idx="8">
                  <c:v>Ақтөбе</c:v>
                </c:pt>
                <c:pt idx="9">
                  <c:v>Қызылорда</c:v>
                </c:pt>
                <c:pt idx="10">
                  <c:v>Павлодар</c:v>
                </c:pt>
                <c:pt idx="11">
                  <c:v>Ақмола</c:v>
                </c:pt>
                <c:pt idx="12">
                  <c:v>Батыс Қазақстан</c:v>
                </c:pt>
                <c:pt idx="13">
                  <c:v>Қарағанды</c:v>
                </c:pt>
                <c:pt idx="14">
                  <c:v>Алматы</c:v>
                </c:pt>
                <c:pt idx="15">
                  <c:v>Түркістан</c:v>
                </c:pt>
                <c:pt idx="16">
                  <c:v>Шығыс Қазақстан</c:v>
                </c:pt>
              </c:strCache>
            </c:strRef>
          </c:cat>
          <c:val>
            <c:numRef>
              <c:f>Лист1!$B$2:$B$18</c:f>
              <c:numCache>
                <c:formatCode>0.0</c:formatCode>
                <c:ptCount val="17"/>
                <c:pt idx="0">
                  <c:v>0.5</c:v>
                </c:pt>
                <c:pt idx="1">
                  <c:v>0.7</c:v>
                </c:pt>
                <c:pt idx="2">
                  <c:v>14.1</c:v>
                </c:pt>
                <c:pt idx="3">
                  <c:v>72.900000000000006</c:v>
                </c:pt>
                <c:pt idx="4">
                  <c:v>79.3</c:v>
                </c:pt>
                <c:pt idx="5">
                  <c:v>116.7</c:v>
                </c:pt>
                <c:pt idx="6">
                  <c:v>123.9</c:v>
                </c:pt>
                <c:pt idx="7">
                  <c:v>128.19999999999999</c:v>
                </c:pt>
                <c:pt idx="8">
                  <c:v>128.69999999999999</c:v>
                </c:pt>
                <c:pt idx="9">
                  <c:v>136.4</c:v>
                </c:pt>
                <c:pt idx="10">
                  <c:v>165.6</c:v>
                </c:pt>
                <c:pt idx="11">
                  <c:v>172.3</c:v>
                </c:pt>
                <c:pt idx="12">
                  <c:v>179.9</c:v>
                </c:pt>
                <c:pt idx="13">
                  <c:v>309.7</c:v>
                </c:pt>
                <c:pt idx="14">
                  <c:v>311.89999999999998</c:v>
                </c:pt>
                <c:pt idx="15">
                  <c:v>320.5</c:v>
                </c:pt>
                <c:pt idx="16">
                  <c:v>362.4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B5-4B58-B1BB-6F226FAA97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9557040"/>
        <c:axId val="239561744"/>
      </c:barChart>
      <c:catAx>
        <c:axId val="239557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39561744"/>
        <c:crosses val="autoZero"/>
        <c:auto val="0"/>
        <c:lblAlgn val="ctr"/>
        <c:lblOffset val="0"/>
        <c:tickLblSkip val="1"/>
        <c:tickMarkSkip val="3"/>
        <c:noMultiLvlLbl val="0"/>
      </c:catAx>
      <c:valAx>
        <c:axId val="23956174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9557040"/>
        <c:crosses val="autoZero"/>
        <c:crossBetween val="between"/>
      </c:valAx>
      <c:spPr>
        <a:noFill/>
        <a:ln>
          <a:noFill/>
        </a:ln>
        <a:effectLst>
          <a:glow rad="889000">
            <a:schemeClr val="accent6">
              <a:lumMod val="50000"/>
              <a:alpha val="2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6577803447121"/>
          <c:y val="7.0855837435681843E-2"/>
          <c:w val="0.57205885035109594"/>
          <c:h val="0.85830534785071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жылдың 10 айына, %-бен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4-4A9B-8FF4-5205E5309885}"/>
              </c:ext>
            </c:extLst>
          </c:dPt>
          <c:dPt>
            <c:idx val="13"/>
            <c:invertIfNegative val="0"/>
            <c:bubble3D val="0"/>
            <c:spPr>
              <a:solidFill>
                <a:srgbClr val="FE30D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E3B-4C86-879F-D482D3345325}"/>
              </c:ext>
            </c:extLst>
          </c:dPt>
          <c:dPt>
            <c:idx val="16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94-4A9B-8FF4-5205E5309885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E3B-4C86-879F-D482D334532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494-4A9B-8FF4-5205E5309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Астана қ.</c:v>
                </c:pt>
                <c:pt idx="1">
                  <c:v>Алматы қ.</c:v>
                </c:pt>
                <c:pt idx="2">
                  <c:v>Шымкент</c:v>
                </c:pt>
                <c:pt idx="3">
                  <c:v>Солтүстік Қазақстан</c:v>
                </c:pt>
                <c:pt idx="4">
                  <c:v>Ақмола</c:v>
                </c:pt>
                <c:pt idx="5">
                  <c:v>Павлодар</c:v>
                </c:pt>
                <c:pt idx="6">
                  <c:v>Қостанай</c:v>
                </c:pt>
                <c:pt idx="7">
                  <c:v>Шығыс Қазақстан</c:v>
                </c:pt>
                <c:pt idx="8">
                  <c:v>Қарағанды</c:v>
                </c:pt>
                <c:pt idx="9">
                  <c:v>Батыс Қазақстан</c:v>
                </c:pt>
                <c:pt idx="10">
                  <c:v>Жамбыл</c:v>
                </c:pt>
                <c:pt idx="11">
                  <c:v>Алматы</c:v>
                </c:pt>
                <c:pt idx="12">
                  <c:v>Ақтөбе</c:v>
                </c:pt>
                <c:pt idx="13">
                  <c:v>Түркістан</c:v>
                </c:pt>
                <c:pt idx="14">
                  <c:v>Атырау</c:v>
                </c:pt>
                <c:pt idx="15">
                  <c:v>Қызылорда</c:v>
                </c:pt>
                <c:pt idx="16">
                  <c:v>Маңғыстау</c:v>
                </c:pt>
              </c:strCache>
            </c:strRef>
          </c:cat>
          <c:val>
            <c:numRef>
              <c:f>Лист1!$B$2:$B$18</c:f>
              <c:numCache>
                <c:formatCode>0.0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  <c:pt idx="5">
                  <c:v>0.1</c:v>
                </c:pt>
                <c:pt idx="6">
                  <c:v>0.2</c:v>
                </c:pt>
                <c:pt idx="7">
                  <c:v>0.6</c:v>
                </c:pt>
                <c:pt idx="8">
                  <c:v>1.4</c:v>
                </c:pt>
                <c:pt idx="9">
                  <c:v>2.4</c:v>
                </c:pt>
                <c:pt idx="10">
                  <c:v>6.6</c:v>
                </c:pt>
                <c:pt idx="11">
                  <c:v>7.1</c:v>
                </c:pt>
                <c:pt idx="12">
                  <c:v>17.5</c:v>
                </c:pt>
                <c:pt idx="13">
                  <c:v>28</c:v>
                </c:pt>
                <c:pt idx="14">
                  <c:v>31.9</c:v>
                </c:pt>
                <c:pt idx="15">
                  <c:v>45.7</c:v>
                </c:pt>
                <c:pt idx="16">
                  <c:v>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94-4A9B-8FF4-5205E53098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29175152"/>
        <c:axId val="229160256"/>
      </c:barChart>
      <c:catAx>
        <c:axId val="22917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29160256"/>
        <c:crosses val="autoZero"/>
        <c:auto val="0"/>
        <c:lblAlgn val="ctr"/>
        <c:lblOffset val="0"/>
        <c:tickLblSkip val="1"/>
        <c:tickMarkSkip val="3"/>
        <c:noMultiLvlLbl val="0"/>
      </c:catAx>
      <c:valAx>
        <c:axId val="22916025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29175152"/>
        <c:crosses val="autoZero"/>
        <c:crossBetween val="between"/>
      </c:valAx>
      <c:spPr>
        <a:noFill/>
        <a:ln>
          <a:noFill/>
        </a:ln>
        <a:effectLst>
          <a:glow rad="889000">
            <a:schemeClr val="accent6">
              <a:lumMod val="50000"/>
              <a:alpha val="2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93816192329006E-2"/>
          <c:y val="6.3195765902597151E-2"/>
          <c:w val="0.26249735238680783"/>
          <c:h val="0.9267267214841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0A42-49EC-B137-0F9421205B96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3-0A42-49EC-B137-0F9421205B96}"/>
              </c:ext>
            </c:extLst>
          </c:dPt>
          <c:dLbls>
            <c:dLbl>
              <c:idx val="0"/>
              <c:layout>
                <c:manualLayout>
                  <c:x val="0"/>
                  <c:y val="-0.1266795008628171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100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33343761405706"/>
                      <c:h val="0.222364750514531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42-49EC-B137-0F9421205B9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42-49EC-B137-0F9421205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Қамтылғаны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42-49EC-B137-0F9421205B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41438248431444114"/>
          <c:y val="0.20167754869270205"/>
          <c:w val="0.53505787580165809"/>
          <c:h val="0.60432451715614965"/>
        </c:manualLayout>
      </c:layout>
      <c:overlay val="0"/>
      <c:txPr>
        <a:bodyPr/>
        <a:lstStyle/>
        <a:p>
          <a:pPr>
            <a:def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Century Gothic" panose="020B0502020202020204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42585278212159E-2"/>
          <c:y val="0"/>
          <c:w val="0.30070990074822396"/>
          <c:h val="0.950131038830352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A21B-4067-89AB-5B1178A4EED4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3-A21B-4067-89AB-5B1178A4EED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50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21B-4067-89AB-5B1178A4EED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50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1B-4067-89AB-5B1178A4EE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Қосылғаны</c:v>
                </c:pt>
                <c:pt idx="1">
                  <c:v>Қажеттілігі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1B-4067-89AB-5B1178A4EE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2016897750752064"/>
          <c:y val="0.15483236761103827"/>
          <c:w val="0.52991882117143863"/>
          <c:h val="0.5750687095639968"/>
        </c:manualLayout>
      </c:layout>
      <c:overlay val="0"/>
      <c:txPr>
        <a:bodyPr/>
        <a:lstStyle/>
        <a:p>
          <a:pPr>
            <a:defRPr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Century Gothic" panose="020B0502020202020204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kk-KZ" sz="1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бірлік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88209730732088165"/>
          <c:y val="6.26533439016203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160285193393204"/>
          <c:y val="5.6187293473242327E-2"/>
          <c:w val="0.68873187022236038"/>
          <c:h val="0.895133059566374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E8-4419-9BC2-D07380C08C06}"/>
              </c:ext>
            </c:extLst>
          </c:dPt>
          <c:dPt>
            <c:idx val="1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E8-4419-9BC2-D07380C08C06}"/>
              </c:ext>
            </c:extLst>
          </c:dPt>
          <c:dPt>
            <c:idx val="2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E8-4419-9BC2-D07380C08C06}"/>
              </c:ext>
            </c:extLst>
          </c:dPt>
          <c:dPt>
            <c:idx val="5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AF-4E06-9274-A4440B6B1E1A}"/>
              </c:ext>
            </c:extLst>
          </c:dPt>
          <c:dPt>
            <c:idx val="8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8AF-4E06-9274-A4440B6B1E1A}"/>
              </c:ext>
            </c:extLst>
          </c:dPt>
          <c:dPt>
            <c:idx val="14"/>
            <c:invertIfNegative val="0"/>
            <c:bubble3D val="0"/>
            <c:spPr>
              <a:solidFill>
                <a:srgbClr val="1F4E7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8AF-4E06-9274-A4440B6B1E1A}"/>
              </c:ext>
            </c:extLst>
          </c:dPt>
          <c:dPt>
            <c:idx val="15"/>
            <c:invertIfNegative val="0"/>
            <c:bubble3D val="0"/>
            <c:spPr>
              <a:solidFill>
                <a:srgbClr val="FE30D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98AF-4E06-9274-A4440B6B1E1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98AF-4E06-9274-A4440B6B1E1A}"/>
              </c:ext>
            </c:extLst>
          </c:dPt>
          <c:dPt>
            <c:idx val="17"/>
            <c:invertIfNegative val="0"/>
            <c:bubble3D val="0"/>
            <c:spPr>
              <a:solidFill>
                <a:srgbClr val="984807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2DF1-48BA-8B5F-F7C681BAE14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EE8-4419-9BC2-D07380C08C0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EE8-4419-9BC2-D07380C08C0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EE8-4419-9BC2-D07380C08C0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8AF-4E06-9274-A4440B6B1E1A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1F4E7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8AF-4E06-9274-A4440B6B1E1A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8AF-4E06-9274-A4440B6B1E1A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8480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2DF1-48BA-8B5F-F7C681BAE1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Лист1!$A$2:$A$19</c:f>
              <c:strCache>
                <c:ptCount val="18"/>
                <c:pt idx="0">
                  <c:v>Солтүстік Қазақстан</c:v>
                </c:pt>
                <c:pt idx="1">
                  <c:v>Батыс Қазақстан</c:v>
                </c:pt>
                <c:pt idx="2">
                  <c:v>Қызылорда</c:v>
                </c:pt>
                <c:pt idx="3">
                  <c:v>Павлодар</c:v>
                </c:pt>
                <c:pt idx="4">
                  <c:v>Ақмола</c:v>
                </c:pt>
                <c:pt idx="5">
                  <c:v>Атырау</c:v>
                </c:pt>
                <c:pt idx="6">
                  <c:v>Қостанай</c:v>
                </c:pt>
                <c:pt idx="7">
                  <c:v>Маңғыстау</c:v>
                </c:pt>
                <c:pt idx="8">
                  <c:v>Ақтөбе</c:v>
                </c:pt>
                <c:pt idx="9">
                  <c:v>Шымкент</c:v>
                </c:pt>
                <c:pt idx="10">
                  <c:v>Жамбыл</c:v>
                </c:pt>
                <c:pt idx="11">
                  <c:v>Қарағанды</c:v>
                </c:pt>
                <c:pt idx="12">
                  <c:v>Шығыс Қазақстан</c:v>
                </c:pt>
                <c:pt idx="13">
                  <c:v>Алматы</c:v>
                </c:pt>
                <c:pt idx="14">
                  <c:v>Астана қ.</c:v>
                </c:pt>
                <c:pt idx="15">
                  <c:v>Түркістан</c:v>
                </c:pt>
                <c:pt idx="16">
                  <c:v>Алматы қ.</c:v>
                </c:pt>
                <c:pt idx="17">
                  <c:v>ҚР</c:v>
                </c:pt>
              </c:strCache>
            </c:strRef>
          </c:cat>
          <c:val>
            <c:numRef>
              <c:f>Лист1!$B$2:$B$19</c:f>
              <c:numCache>
                <c:formatCode>_-* #,##0\ _₽_-;\-* #,##0\ _₽_-;_-* "-"??\ _₽_-;_-@_-</c:formatCode>
                <c:ptCount val="18"/>
                <c:pt idx="0">
                  <c:v>28969</c:v>
                </c:pt>
                <c:pt idx="1">
                  <c:v>40062</c:v>
                </c:pt>
                <c:pt idx="2">
                  <c:v>42342</c:v>
                </c:pt>
                <c:pt idx="3">
                  <c:v>43820</c:v>
                </c:pt>
                <c:pt idx="4">
                  <c:v>44106</c:v>
                </c:pt>
                <c:pt idx="5">
                  <c:v>46756</c:v>
                </c:pt>
                <c:pt idx="6">
                  <c:v>51093</c:v>
                </c:pt>
                <c:pt idx="7">
                  <c:v>51096</c:v>
                </c:pt>
                <c:pt idx="8">
                  <c:v>54430</c:v>
                </c:pt>
                <c:pt idx="9">
                  <c:v>58054</c:v>
                </c:pt>
                <c:pt idx="10">
                  <c:v>63262</c:v>
                </c:pt>
                <c:pt idx="11">
                  <c:v>84032</c:v>
                </c:pt>
                <c:pt idx="12">
                  <c:v>87678</c:v>
                </c:pt>
                <c:pt idx="13">
                  <c:v>115630</c:v>
                </c:pt>
                <c:pt idx="14">
                  <c:v>124685</c:v>
                </c:pt>
                <c:pt idx="15">
                  <c:v>130804</c:v>
                </c:pt>
                <c:pt idx="16">
                  <c:v>174509</c:v>
                </c:pt>
                <c:pt idx="17">
                  <c:v>1233496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E8-4419-9BC2-D07380C08C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77299200"/>
        <c:axId val="277299592"/>
      </c:barChart>
      <c:catAx>
        <c:axId val="277299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low"/>
        <c:crossAx val="277299592"/>
        <c:crosses val="autoZero"/>
        <c:auto val="0"/>
        <c:lblAlgn val="ctr"/>
        <c:lblOffset val="0"/>
        <c:tickLblSkip val="1"/>
        <c:tickMarkSkip val="3"/>
        <c:noMultiLvlLbl val="0"/>
      </c:catAx>
      <c:valAx>
        <c:axId val="277299592"/>
        <c:scaling>
          <c:orientation val="minMax"/>
        </c:scaling>
        <c:delete val="1"/>
        <c:axPos val="b"/>
        <c:numFmt formatCode="_-* #,##0\ _₽_-;\-* #,##0\ _₽_-;_-* &quot;-&quot;??\ _₽_-;_-@_-" sourceLinked="1"/>
        <c:majorTickMark val="none"/>
        <c:minorTickMark val="none"/>
        <c:tickLblPos val="nextTo"/>
        <c:crossAx val="277299200"/>
        <c:crosses val="autoZero"/>
        <c:crossBetween val="between"/>
      </c:valAx>
      <c:spPr>
        <a:noFill/>
        <a:ln>
          <a:noFill/>
        </a:ln>
        <a:effectLst>
          <a:glow rad="889000">
            <a:schemeClr val="accent6">
              <a:lumMod val="50000"/>
              <a:alpha val="2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28549161834801E-2"/>
          <c:y val="0.10752255766057703"/>
          <c:w val="0.92995128931997861"/>
          <c:h val="0.73429375820945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5F-472F-99E1-B1468F28A2D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5F-472F-99E1-B1468F28A2DB}"/>
              </c:ext>
            </c:extLst>
          </c:dPt>
          <c:dLbls>
            <c:dLbl>
              <c:idx val="0"/>
              <c:layout>
                <c:manualLayout>
                  <c:x val="0"/>
                  <c:y val="1.6236151511561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86567275875127"/>
                      <c:h val="0.21456921921755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5F-472F-99E1-B1468F28A2DB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08740592050948"/>
                      <c:h val="0.155037444932043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5F-472F-99E1-B1468F28A2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ж.</c:v>
                </c:pt>
                <c:pt idx="1">
                  <c:v>2018 ж.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482.4</c:v>
                </c:pt>
                <c:pt idx="1">
                  <c:v>542.79999999999995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5F-472F-99E1-B1468F28A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331072"/>
        <c:axId val="286333424"/>
      </c:barChart>
      <c:catAx>
        <c:axId val="28633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6333424"/>
        <c:crosses val="autoZero"/>
        <c:auto val="1"/>
        <c:lblAlgn val="ctr"/>
        <c:lblOffset val="100"/>
        <c:noMultiLvlLbl val="0"/>
      </c:catAx>
      <c:valAx>
        <c:axId val="286333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8633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839589188445851"/>
          <c:y val="3.0176722838141302E-2"/>
          <c:w val="0.51679334691855472"/>
          <c:h val="0.939646554323717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FE3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2-4235-935D-4C62117AABBE}"/>
              </c:ext>
            </c:extLst>
          </c:dPt>
          <c:dLbls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E30D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522-4235-935D-4C62117AA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Шымкент</c:v>
                </c:pt>
                <c:pt idx="1">
                  <c:v>Атырау</c:v>
                </c:pt>
                <c:pt idx="2">
                  <c:v>Қызылорда</c:v>
                </c:pt>
                <c:pt idx="3">
                  <c:v>БҚО</c:v>
                </c:pt>
                <c:pt idx="4">
                  <c:v>Павлодар</c:v>
                </c:pt>
                <c:pt idx="5">
                  <c:v>Ақтөбе</c:v>
                </c:pt>
                <c:pt idx="6">
                  <c:v>Жамбыл</c:v>
                </c:pt>
                <c:pt idx="7">
                  <c:v>Қарағанды</c:v>
                </c:pt>
                <c:pt idx="8">
                  <c:v>Қостанай</c:v>
                </c:pt>
                <c:pt idx="9">
                  <c:v>Ақмола</c:v>
                </c:pt>
                <c:pt idx="10">
                  <c:v>ШҚО</c:v>
                </c:pt>
                <c:pt idx="11">
                  <c:v>СҚО</c:v>
                </c:pt>
                <c:pt idx="12">
                  <c:v>Түркістан</c:v>
                </c:pt>
                <c:pt idx="13">
                  <c:v>Алматы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25.2</c:v>
                </c:pt>
                <c:pt idx="1">
                  <c:v>65.8</c:v>
                </c:pt>
                <c:pt idx="2">
                  <c:v>96.6</c:v>
                </c:pt>
                <c:pt idx="3">
                  <c:v>140.6</c:v>
                </c:pt>
                <c:pt idx="4">
                  <c:v>226.3</c:v>
                </c:pt>
                <c:pt idx="5">
                  <c:v>227.5</c:v>
                </c:pt>
                <c:pt idx="6">
                  <c:v>264.8</c:v>
                </c:pt>
                <c:pt idx="7">
                  <c:v>271.89999999999975</c:v>
                </c:pt>
                <c:pt idx="8">
                  <c:v>378.3</c:v>
                </c:pt>
                <c:pt idx="9">
                  <c:v>397</c:v>
                </c:pt>
                <c:pt idx="10">
                  <c:v>506.7</c:v>
                </c:pt>
                <c:pt idx="11">
                  <c:v>518.6</c:v>
                </c:pt>
                <c:pt idx="12">
                  <c:v>542.79999999999995</c:v>
                </c:pt>
                <c:pt idx="13">
                  <c:v>703.3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2-4235-935D-4C62117AA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axId val="286325192"/>
        <c:axId val="286338520"/>
      </c:barChart>
      <c:catAx>
        <c:axId val="286325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F4E7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6338520"/>
        <c:crosses val="autoZero"/>
        <c:auto val="1"/>
        <c:lblAlgn val="ctr"/>
        <c:lblOffset val="100"/>
        <c:noMultiLvlLbl val="0"/>
      </c:catAx>
      <c:valAx>
        <c:axId val="286338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86325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763410481544205E-2"/>
          <c:y val="0.13221122834406501"/>
          <c:w val="0.92993277408285036"/>
          <c:h val="0.72643587687654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59242505646179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68711945629625"/>
                      <c:h val="0.218167878098050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768-495F-9C19-37AF1DFA2A30}"/>
                </c:ext>
              </c:extLst>
            </c:dLbl>
            <c:dLbl>
              <c:idx val="1"/>
              <c:layout>
                <c:manualLayout>
                  <c:x val="1.3544203124787541E-2"/>
                  <c:y val="1.0369700225847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54729399883059"/>
                      <c:h val="0.197428477646355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642-43A3-8874-59B41F32C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ж.  9 ай</c:v>
                </c:pt>
                <c:pt idx="1">
                  <c:v>2018 ж. 9 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160.69999999999999</c:v>
                </c:pt>
                <c:pt idx="1">
                  <c:v>180.9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8-4505-89BF-E6ACACCAB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328720"/>
        <c:axId val="286327936"/>
      </c:barChart>
      <c:catAx>
        <c:axId val="28632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6327936"/>
        <c:crosses val="autoZero"/>
        <c:auto val="1"/>
        <c:lblAlgn val="ctr"/>
        <c:lblOffset val="100"/>
        <c:noMultiLvlLbl val="0"/>
      </c:catAx>
      <c:valAx>
        <c:axId val="28632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8632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10214728537494"/>
          <c:y val="5.0794625347463665E-2"/>
          <c:w val="0.57011701176653418"/>
          <c:h val="0.645262823073395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2E-48C4-BF5B-DB059AEE17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2E-48C4-BF5B-DB059AEE17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2E-48C4-BF5B-DB059AEE17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2E-48C4-BF5B-DB059AEE17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D2E-48C4-BF5B-DB059AEE17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D2E-48C4-BF5B-DB059AEE17E6}"/>
              </c:ext>
            </c:extLst>
          </c:dPt>
          <c:dLbls>
            <c:dLbl>
              <c:idx val="1"/>
              <c:layout>
                <c:manualLayout>
                  <c:x val="-9.6502582031197937E-2"/>
                  <c:y val="-5.074097090467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D2E-48C4-BF5B-DB059AEE1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бидай, арпа</c:v>
                </c:pt>
                <c:pt idx="1">
                  <c:v>жүгері</c:v>
                </c:pt>
                <c:pt idx="2">
                  <c:v>майлы дақыл</c:v>
                </c:pt>
                <c:pt idx="3">
                  <c:v>мақта</c:v>
                </c:pt>
                <c:pt idx="4">
                  <c:v>көкөніс, бақша</c:v>
                </c:pt>
                <c:pt idx="5">
                  <c:v>мал азығы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228.5</c:v>
                </c:pt>
                <c:pt idx="1">
                  <c:v>43.9</c:v>
                </c:pt>
                <c:pt idx="2">
                  <c:v>98</c:v>
                </c:pt>
                <c:pt idx="3">
                  <c:v>132.5</c:v>
                </c:pt>
                <c:pt idx="4">
                  <c:v>114</c:v>
                </c:pt>
                <c:pt idx="5">
                  <c:v>189.3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2E-48C4-BF5B-DB059AEE1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19491358645096E-2"/>
          <c:y val="0.75820885463156118"/>
          <c:w val="0.95181770186944303"/>
          <c:h val="0.205257118998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699136550682099E-2"/>
          <c:y val="0.13489342357384723"/>
          <c:w val="0.90660172689863583"/>
          <c:h val="0.67930203805906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13229193478831"/>
                      <c:h val="0.19910877417254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346-42C8-9AC1-CAAF30D577D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346-42C8-9AC1-CAAF30D57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ж.</c:v>
                </c:pt>
                <c:pt idx="1">
                  <c:v>2018 ж.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798.4</c:v>
                </c:pt>
                <c:pt idx="1">
                  <c:v>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D9-408B-BCE6-B90958B35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326096"/>
        <c:axId val="236330408"/>
      </c:barChart>
      <c:catAx>
        <c:axId val="23632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6330408"/>
        <c:crosses val="autoZero"/>
        <c:auto val="1"/>
        <c:lblAlgn val="ctr"/>
        <c:lblOffset val="100"/>
        <c:noMultiLvlLbl val="0"/>
      </c:catAx>
      <c:valAx>
        <c:axId val="236330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32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717642284494444E-2"/>
          <c:y val="0.14688201904728854"/>
          <c:w val="0.97028235771550553"/>
          <c:h val="0.68380606048429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ж.</c:v>
                </c:pt>
                <c:pt idx="1">
                  <c:v>2018 ж.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6-4178-86F6-DC3B0454B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557824"/>
        <c:axId val="239564096"/>
      </c:barChart>
      <c:catAx>
        <c:axId val="23955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9564096"/>
        <c:crosses val="autoZero"/>
        <c:auto val="1"/>
        <c:lblAlgn val="ctr"/>
        <c:lblOffset val="100"/>
        <c:noMultiLvlLbl val="0"/>
      </c:catAx>
      <c:valAx>
        <c:axId val="239564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3955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75109422222419E-2"/>
          <c:y val="0.18528434581889844"/>
          <c:w val="0.95615264403950595"/>
          <c:h val="0.6592274285497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3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30085657708766"/>
                      <c:h val="0.116915000973124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04A-455F-A80B-D0304CD79FB0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18984273017432"/>
                      <c:h val="9.68367991508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04A-455F-A80B-D0304CD79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ж.</c:v>
                </c:pt>
                <c:pt idx="1">
                  <c:v>2018 ж.</c:v>
                </c:pt>
              </c:strCache>
            </c:strRef>
          </c:cat>
          <c:val>
            <c:numRef>
              <c:f>Лист1!$B$2:$B$3</c:f>
              <c:numCache>
                <c:formatCode>_-* #,##0\ _₽_-;\-* #,##0\ _₽_-;_-* "-"??\ _₽_-;_-@_-</c:formatCode>
                <c:ptCount val="2"/>
                <c:pt idx="0">
                  <c:v>1163</c:v>
                </c:pt>
                <c:pt idx="1">
                  <c:v>1344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3-4CD1-8965-C985E7AA8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566448"/>
        <c:axId val="239556256"/>
      </c:barChart>
      <c:catAx>
        <c:axId val="23956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9556256"/>
        <c:crosses val="autoZero"/>
        <c:auto val="1"/>
        <c:lblAlgn val="ctr"/>
        <c:lblOffset val="100"/>
        <c:noMultiLvlLbl val="0"/>
      </c:catAx>
      <c:valAx>
        <c:axId val="239556256"/>
        <c:scaling>
          <c:orientation val="minMax"/>
        </c:scaling>
        <c:delete val="1"/>
        <c:axPos val="l"/>
        <c:numFmt formatCode="_-* #,##0\ _₽_-;\-* #,##0\ _₽_-;_-* &quot;-&quot;??\ _₽_-;_-@_-" sourceLinked="1"/>
        <c:majorTickMark val="none"/>
        <c:minorTickMark val="none"/>
        <c:tickLblPos val="none"/>
        <c:crossAx val="23956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ADD19D-2DCB-4641-9B7C-04A95D74FCB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357F7B-6F29-42AE-805C-4D0B8C61360F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19 220 (100%)</a:t>
          </a:r>
          <a:endParaRPr lang="en-US" sz="1400" b="1" dirty="0" smtClean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  <a:p>
          <a:pPr algn="l"/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медициналық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ақпараттық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жүйеге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оқтылыған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медициналық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қызметкерлер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endParaRPr lang="ru-RU" sz="1400" b="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gm:t>
    </dgm:pt>
    <dgm:pt modelId="{735297ED-5919-4DF5-882B-EAC3192043D0}" type="parTrans" cxnId="{AACC8583-581B-43DF-97AA-8AA3B543DCAA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324C3532-2F81-4532-850B-57B7ED9E63F5}" type="sibTrans" cxnId="{AACC8583-581B-43DF-97AA-8AA3B543DCAA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F9420A41-ECFA-4988-B0E6-5880F607E84E}">
      <dgm:prSet phldrT="[Текст]" custT="1"/>
      <dgm:spPr/>
      <dgm:t>
        <a:bodyPr/>
        <a:lstStyle/>
        <a:p>
          <a:pPr marL="92075" indent="0"/>
          <a:r>
            <a:rPr lang="ru-RU" sz="1400" b="1" dirty="0" smtClean="0">
              <a:latin typeface="Century Gothic" pitchFamily="34" charset="0"/>
              <a:cs typeface="Times New Roman" pitchFamily="18" charset="0"/>
            </a:rPr>
            <a:t>2 001 533 (74%)</a:t>
          </a:r>
        </a:p>
        <a:p>
          <a:pPr marL="92075" indent="0"/>
          <a:r>
            <a:rPr lang="ru-RU" sz="1400" b="0" dirty="0" err="1" smtClean="0">
              <a:latin typeface="Century Gothic" pitchFamily="34" charset="0"/>
              <a:cs typeface="Times New Roman" pitchFamily="18" charset="0"/>
            </a:rPr>
            <a:t>Мобильдік</a:t>
          </a:r>
          <a:r>
            <a:rPr lang="ru-RU" sz="1400" b="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latin typeface="Century Gothic" pitchFamily="34" charset="0"/>
              <a:cs typeface="Times New Roman" pitchFamily="18" charset="0"/>
            </a:rPr>
            <a:t>қосымша</a:t>
          </a:r>
          <a:r>
            <a:rPr lang="ru-RU" sz="1400" b="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latin typeface="Century Gothic" pitchFamily="34" charset="0"/>
              <a:cs typeface="Times New Roman" pitchFamily="18" charset="0"/>
            </a:rPr>
            <a:t>арқылы</a:t>
          </a:r>
          <a:r>
            <a:rPr lang="ru-RU" sz="1400" b="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latin typeface="Century Gothic" pitchFamily="34" charset="0"/>
              <a:cs typeface="Times New Roman" pitchFamily="18" charset="0"/>
            </a:rPr>
            <a:t>қабылдауға</a:t>
          </a:r>
          <a:r>
            <a:rPr lang="ru-RU" sz="1400" b="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latin typeface="Century Gothic" pitchFamily="34" charset="0"/>
              <a:cs typeface="Times New Roman" pitchFamily="18" charset="0"/>
            </a:rPr>
            <a:t>жазылғандар</a:t>
          </a:r>
          <a:r>
            <a:rPr lang="ru-RU" sz="1400" b="0" dirty="0" smtClean="0">
              <a:latin typeface="Century Gothic" pitchFamily="34" charset="0"/>
              <a:cs typeface="Times New Roman" pitchFamily="18" charset="0"/>
            </a:rPr>
            <a:t> саны</a:t>
          </a:r>
          <a:endParaRPr lang="ru-RU" sz="1400" b="0" dirty="0">
            <a:latin typeface="Century Gothic" pitchFamily="34" charset="0"/>
            <a:cs typeface="Times New Roman" pitchFamily="18" charset="0"/>
          </a:endParaRPr>
        </a:p>
      </dgm:t>
    </dgm:pt>
    <dgm:pt modelId="{4B957F6D-4A87-4C2D-8967-AA078F083204}" type="parTrans" cxnId="{ED087929-5CE6-4081-81DC-F0F5940EED91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AC3A9C28-8281-4F71-8591-D58DAE0A5579}" type="sibTrans" cxnId="{ED087929-5CE6-4081-81DC-F0F5940EED91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9F6CAA16-D6AF-4425-A9B7-4BF030503A22}">
      <dgm:prSet custT="1"/>
      <dgm:spPr/>
      <dgm:t>
        <a:bodyPr/>
        <a:lstStyle/>
        <a:p>
          <a:pPr marL="92075" indent="0" algn="l"/>
          <a:r>
            <a:rPr lang="ru-RU" sz="1400" b="1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441 717 (52%) </a:t>
          </a:r>
        </a:p>
        <a:p>
          <a:pPr marL="92075" indent="0" algn="l"/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Мобильдік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қосымшамен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пайдаланушылар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саны</a:t>
          </a:r>
          <a:endParaRPr lang="ru-RU" sz="1400" b="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gm:t>
    </dgm:pt>
    <dgm:pt modelId="{D1D82DA3-86BC-4FD1-8882-DD4CA08AD40A}" type="parTrans" cxnId="{676B7895-6302-4FBC-9E1C-9A76D6278D1F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83ED2E24-7C21-476A-80DC-BAF2CAA5EF9F}" type="sibTrans" cxnId="{676B7895-6302-4FBC-9E1C-9A76D6278D1F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9A6F1A98-FE5D-4FBF-80AB-9681ED2EC6A6}">
      <dgm:prSet custT="1"/>
      <dgm:spPr/>
      <dgm:t>
        <a:bodyPr/>
        <a:lstStyle/>
        <a:p>
          <a:r>
            <a:rPr lang="ru-RU" sz="1400" b="1" dirty="0" smtClean="0">
              <a:latin typeface="Century Gothic" pitchFamily="34" charset="0"/>
              <a:cs typeface="Times New Roman" pitchFamily="18" charset="0"/>
            </a:rPr>
            <a:t>64 258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еңбекке жарамсыздық парағы электрондық нұсқада берілді</a:t>
          </a:r>
          <a:r>
            <a:rPr lang="ru-RU" sz="1400" b="0" i="1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endParaRPr lang="ru-RU" sz="1400" b="0" dirty="0" smtClean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gm:t>
    </dgm:pt>
    <dgm:pt modelId="{6DB9061A-385D-4CF5-97C1-4A8B5D63A8F4}" type="parTrans" cxnId="{21176FA8-D485-4DF0-A485-6685F9FA13D0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1A04EA14-CA87-4C2A-BA60-B3E2C13E07EF}" type="sibTrans" cxnId="{21176FA8-D485-4DF0-A485-6685F9FA13D0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E8B81565-5939-40FD-9A0D-92AF6E19D7BA}">
      <dgm:prSet custT="1"/>
      <dgm:spPr/>
      <dgm:t>
        <a:bodyPr/>
        <a:lstStyle/>
        <a:p>
          <a:pPr marL="92075" indent="0" algn="l"/>
          <a:r>
            <a:rPr lang="ru-RU" sz="1400" b="1" dirty="0" smtClean="0">
              <a:latin typeface="Century Gothic" pitchFamily="34" charset="0"/>
              <a:cs typeface="Times New Roman" pitchFamily="18" charset="0"/>
            </a:rPr>
            <a:t>1 909 744 (100%)</a:t>
          </a:r>
        </a:p>
        <a:p>
          <a:pPr marL="92075" indent="0" algn="l"/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электрондық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денсаулық</a:t>
          </a:r>
          <a:r>
            <a:rPr lang="ru-RU" sz="1400" b="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паспорттары</a:t>
          </a:r>
          <a:endParaRPr lang="ru-RU" sz="1400" b="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gm:t>
    </dgm:pt>
    <dgm:pt modelId="{C07D6BBE-479C-4839-9BC1-EC6147525A1E}" type="parTrans" cxnId="{15CCB0AA-E079-4229-B732-8BC3CE4B7285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5631558B-5F1E-49D6-9F64-EE1DA4B87745}" type="sibTrans" cxnId="{15CCB0AA-E079-4229-B732-8BC3CE4B7285}">
      <dgm:prSet/>
      <dgm:spPr/>
      <dgm:t>
        <a:bodyPr/>
        <a:lstStyle/>
        <a:p>
          <a:endParaRPr lang="ru-RU" sz="1400">
            <a:latin typeface="Century Gothic" pitchFamily="34" charset="0"/>
            <a:cs typeface="Times New Roman" pitchFamily="18" charset="0"/>
          </a:endParaRPr>
        </a:p>
      </dgm:t>
    </dgm:pt>
    <dgm:pt modelId="{C0BB8AA3-4B6A-45BC-A5B9-416974003278}" type="pres">
      <dgm:prSet presAssocID="{77ADD19D-2DCB-4641-9B7C-04A95D74FCB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5A46CB-0BFB-4967-97F3-380C831FE368}" type="pres">
      <dgm:prSet presAssocID="{77ADD19D-2DCB-4641-9B7C-04A95D74FCBD}" presName="Name1" presStyleCnt="0"/>
      <dgm:spPr/>
    </dgm:pt>
    <dgm:pt modelId="{3BD00175-0FA8-4EAD-9B08-889D7A3A57D4}" type="pres">
      <dgm:prSet presAssocID="{77ADD19D-2DCB-4641-9B7C-04A95D74FCBD}" presName="cycle" presStyleCnt="0"/>
      <dgm:spPr/>
    </dgm:pt>
    <dgm:pt modelId="{09B03870-31B8-4E43-9414-5297B3AD6FAB}" type="pres">
      <dgm:prSet presAssocID="{77ADD19D-2DCB-4641-9B7C-04A95D74FCBD}" presName="srcNode" presStyleLbl="node1" presStyleIdx="0" presStyleCnt="5"/>
      <dgm:spPr/>
    </dgm:pt>
    <dgm:pt modelId="{DAEF3B52-E193-4DAB-B778-95DE48F0513A}" type="pres">
      <dgm:prSet presAssocID="{77ADD19D-2DCB-4641-9B7C-04A95D74FCBD}" presName="conn" presStyleLbl="parChTrans1D2" presStyleIdx="0" presStyleCnt="1" custScaleX="94482" custScaleY="139371" custLinFactNeighborX="-201" custLinFactNeighborY="844"/>
      <dgm:spPr/>
      <dgm:t>
        <a:bodyPr/>
        <a:lstStyle/>
        <a:p>
          <a:endParaRPr lang="ru-RU"/>
        </a:p>
      </dgm:t>
    </dgm:pt>
    <dgm:pt modelId="{50FC1EA1-6E78-4955-A90E-77C0E23108BC}" type="pres">
      <dgm:prSet presAssocID="{77ADD19D-2DCB-4641-9B7C-04A95D74FCBD}" presName="extraNode" presStyleLbl="node1" presStyleIdx="0" presStyleCnt="5"/>
      <dgm:spPr/>
    </dgm:pt>
    <dgm:pt modelId="{B1C8524C-6991-4902-9EE4-CC6F5831D71B}" type="pres">
      <dgm:prSet presAssocID="{77ADD19D-2DCB-4641-9B7C-04A95D74FCBD}" presName="dstNode" presStyleLbl="node1" presStyleIdx="0" presStyleCnt="5"/>
      <dgm:spPr/>
    </dgm:pt>
    <dgm:pt modelId="{16B342AE-0B8A-41EE-97E9-8606943FC7F0}" type="pres">
      <dgm:prSet presAssocID="{98357F7B-6F29-42AE-805C-4D0B8C61360F}" presName="text_1" presStyleLbl="node1" presStyleIdx="0" presStyleCnt="5" custScaleX="103168" custScaleY="149007" custLinFactNeighborX="1080" custLinFactNeighborY="-16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C1F26-4922-48AB-8002-6BDB2F8E5E57}" type="pres">
      <dgm:prSet presAssocID="{98357F7B-6F29-42AE-805C-4D0B8C61360F}" presName="accent_1" presStyleCnt="0"/>
      <dgm:spPr/>
    </dgm:pt>
    <dgm:pt modelId="{91F3AAE7-CEFD-4434-9F2D-C7DE9F83675D}" type="pres">
      <dgm:prSet presAssocID="{98357F7B-6F29-42AE-805C-4D0B8C61360F}" presName="accentRepeatNode" presStyleLbl="solidFgAcc1" presStyleIdx="0" presStyleCnt="5" custScaleX="119206" custScaleY="119206" custLinFactNeighborY="-13484"/>
      <dgm:spPr/>
      <dgm:t>
        <a:bodyPr/>
        <a:lstStyle/>
        <a:p>
          <a:endParaRPr lang="ru-RU"/>
        </a:p>
      </dgm:t>
    </dgm:pt>
    <dgm:pt modelId="{C3841A30-936F-4C75-A621-548A0BA5D0D0}" type="pres">
      <dgm:prSet presAssocID="{9F6CAA16-D6AF-4425-A9B7-4BF030503A22}" presName="text_2" presStyleLbl="node1" presStyleIdx="1" presStyleCnt="5" custScaleX="107427" custScaleY="149007" custLinFactNeighborY="-6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C0BD8-2309-42B8-9903-E8742AD231BE}" type="pres">
      <dgm:prSet presAssocID="{9F6CAA16-D6AF-4425-A9B7-4BF030503A22}" presName="accent_2" presStyleCnt="0"/>
      <dgm:spPr/>
    </dgm:pt>
    <dgm:pt modelId="{93FE1CA4-35F0-4BCE-8AED-A08959994EE5}" type="pres">
      <dgm:prSet presAssocID="{9F6CAA16-D6AF-4425-A9B7-4BF030503A22}" presName="accentRepeatNode" presStyleLbl="solidFgAcc1" presStyleIdx="1" presStyleCnt="5" custScaleX="119206" custScaleY="119206" custLinFactNeighborX="-5277" custLinFactNeighborY="-4604"/>
      <dgm:spPr/>
      <dgm:t>
        <a:bodyPr/>
        <a:lstStyle/>
        <a:p>
          <a:endParaRPr lang="ru-RU"/>
        </a:p>
      </dgm:t>
    </dgm:pt>
    <dgm:pt modelId="{0E26C82C-B6AF-4663-836F-8EA65238FD77}" type="pres">
      <dgm:prSet presAssocID="{F9420A41-ECFA-4988-B0E6-5880F607E84E}" presName="text_3" presStyleLbl="node1" presStyleIdx="2" presStyleCnt="5" custScaleX="107508" custScaleY="149007" custLinFactNeighborY="6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34F52-AC61-4D3F-A86E-21305DC714DC}" type="pres">
      <dgm:prSet presAssocID="{F9420A41-ECFA-4988-B0E6-5880F607E84E}" presName="accent_3" presStyleCnt="0"/>
      <dgm:spPr/>
    </dgm:pt>
    <dgm:pt modelId="{44665E71-57B4-4CAD-B850-10A7EA178126}" type="pres">
      <dgm:prSet presAssocID="{F9420A41-ECFA-4988-B0E6-5880F607E84E}" presName="accentRepeatNode" presStyleLbl="solidFgAcc1" presStyleIdx="2" presStyleCnt="5" custScaleX="119206" custScaleY="119206" custLinFactNeighborX="-13159" custLinFactNeighborY="6166"/>
      <dgm:spPr/>
      <dgm:t>
        <a:bodyPr/>
        <a:lstStyle/>
        <a:p>
          <a:endParaRPr lang="ru-RU"/>
        </a:p>
      </dgm:t>
    </dgm:pt>
    <dgm:pt modelId="{43910D71-5374-4D8F-B480-F8EF1C50A41D}" type="pres">
      <dgm:prSet presAssocID="{9A6F1A98-FE5D-4FBF-80AB-9681ED2EC6A6}" presName="text_4" presStyleLbl="node1" presStyleIdx="3" presStyleCnt="5" custScaleX="102856" custScaleY="145675" custLinFactNeighborX="2754" custLinFactNeighborY="18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B2478-B6A1-46EE-BBB7-16F2B802FC16}" type="pres">
      <dgm:prSet presAssocID="{9A6F1A98-FE5D-4FBF-80AB-9681ED2EC6A6}" presName="accent_4" presStyleCnt="0"/>
      <dgm:spPr/>
    </dgm:pt>
    <dgm:pt modelId="{CB119B39-4B9B-4B97-8E6B-0C8150DDC3AA}" type="pres">
      <dgm:prSet presAssocID="{9A6F1A98-FE5D-4FBF-80AB-9681ED2EC6A6}" presName="accentRepeatNode" presStyleLbl="solidFgAcc1" presStyleIdx="3" presStyleCnt="5" custScaleX="116174" custScaleY="116174" custLinFactNeighborY="15740"/>
      <dgm:spPr/>
      <dgm:t>
        <a:bodyPr/>
        <a:lstStyle/>
        <a:p>
          <a:endParaRPr lang="ru-RU"/>
        </a:p>
      </dgm:t>
    </dgm:pt>
    <dgm:pt modelId="{8FBC30D8-B15E-462D-A811-20BA66D39A1E}" type="pres">
      <dgm:prSet presAssocID="{E8B81565-5939-40FD-9A0D-92AF6E19D7BA}" presName="text_5" presStyleLbl="node1" presStyleIdx="4" presStyleCnt="5" custScaleX="99161" custScaleY="145218" custLinFactNeighborX="2929" custLinFactNeighborY="2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F6236-000A-445C-BF5A-40CE032F8FAB}" type="pres">
      <dgm:prSet presAssocID="{E8B81565-5939-40FD-9A0D-92AF6E19D7BA}" presName="accent_5" presStyleCnt="0"/>
      <dgm:spPr/>
    </dgm:pt>
    <dgm:pt modelId="{6B462B4A-9615-460C-94E2-FB219EAA9C0B}" type="pres">
      <dgm:prSet presAssocID="{E8B81565-5939-40FD-9A0D-92AF6E19D7BA}" presName="accentRepeatNode" presStyleLbl="solidFgAcc1" presStyleIdx="4" presStyleCnt="5" custScaleX="116174" custScaleY="116174" custLinFactNeighborX="23606" custLinFactNeighborY="19431"/>
      <dgm:spPr/>
      <dgm:t>
        <a:bodyPr/>
        <a:lstStyle/>
        <a:p>
          <a:endParaRPr lang="ru-RU"/>
        </a:p>
      </dgm:t>
    </dgm:pt>
  </dgm:ptLst>
  <dgm:cxnLst>
    <dgm:cxn modelId="{B8BAABFD-DEB0-4476-8932-D7AF667BF6BB}" type="presOf" srcId="{77ADD19D-2DCB-4641-9B7C-04A95D74FCBD}" destId="{C0BB8AA3-4B6A-45BC-A5B9-416974003278}" srcOrd="0" destOrd="0" presId="urn:microsoft.com/office/officeart/2008/layout/VerticalCurvedList"/>
    <dgm:cxn modelId="{AFF21819-7ECE-4178-B840-BAAD6EB837EF}" type="presOf" srcId="{9A6F1A98-FE5D-4FBF-80AB-9681ED2EC6A6}" destId="{43910D71-5374-4D8F-B480-F8EF1C50A41D}" srcOrd="0" destOrd="0" presId="urn:microsoft.com/office/officeart/2008/layout/VerticalCurvedList"/>
    <dgm:cxn modelId="{73D5796B-0AE3-40C8-A6E6-87E6E144C10B}" type="presOf" srcId="{E8B81565-5939-40FD-9A0D-92AF6E19D7BA}" destId="{8FBC30D8-B15E-462D-A811-20BA66D39A1E}" srcOrd="0" destOrd="0" presId="urn:microsoft.com/office/officeart/2008/layout/VerticalCurvedList"/>
    <dgm:cxn modelId="{676B7895-6302-4FBC-9E1C-9A76D6278D1F}" srcId="{77ADD19D-2DCB-4641-9B7C-04A95D74FCBD}" destId="{9F6CAA16-D6AF-4425-A9B7-4BF030503A22}" srcOrd="1" destOrd="0" parTransId="{D1D82DA3-86BC-4FD1-8882-DD4CA08AD40A}" sibTransId="{83ED2E24-7C21-476A-80DC-BAF2CAA5EF9F}"/>
    <dgm:cxn modelId="{15CCB0AA-E079-4229-B732-8BC3CE4B7285}" srcId="{77ADD19D-2DCB-4641-9B7C-04A95D74FCBD}" destId="{E8B81565-5939-40FD-9A0D-92AF6E19D7BA}" srcOrd="4" destOrd="0" parTransId="{C07D6BBE-479C-4839-9BC1-EC6147525A1E}" sibTransId="{5631558B-5F1E-49D6-9F64-EE1DA4B87745}"/>
    <dgm:cxn modelId="{CCE1E755-5BD3-4B6B-B475-77BF7C32D1ED}" type="presOf" srcId="{98357F7B-6F29-42AE-805C-4D0B8C61360F}" destId="{16B342AE-0B8A-41EE-97E9-8606943FC7F0}" srcOrd="0" destOrd="0" presId="urn:microsoft.com/office/officeart/2008/layout/VerticalCurvedList"/>
    <dgm:cxn modelId="{ED205486-1D43-4A2C-A9D8-61CC1056A89E}" type="presOf" srcId="{F9420A41-ECFA-4988-B0E6-5880F607E84E}" destId="{0E26C82C-B6AF-4663-836F-8EA65238FD77}" srcOrd="0" destOrd="0" presId="urn:microsoft.com/office/officeart/2008/layout/VerticalCurvedList"/>
    <dgm:cxn modelId="{AACC8583-581B-43DF-97AA-8AA3B543DCAA}" srcId="{77ADD19D-2DCB-4641-9B7C-04A95D74FCBD}" destId="{98357F7B-6F29-42AE-805C-4D0B8C61360F}" srcOrd="0" destOrd="0" parTransId="{735297ED-5919-4DF5-882B-EAC3192043D0}" sibTransId="{324C3532-2F81-4532-850B-57B7ED9E63F5}"/>
    <dgm:cxn modelId="{58F4C75B-3B50-4DA7-B612-FBA9433F97F5}" type="presOf" srcId="{9F6CAA16-D6AF-4425-A9B7-4BF030503A22}" destId="{C3841A30-936F-4C75-A621-548A0BA5D0D0}" srcOrd="0" destOrd="0" presId="urn:microsoft.com/office/officeart/2008/layout/VerticalCurvedList"/>
    <dgm:cxn modelId="{21176FA8-D485-4DF0-A485-6685F9FA13D0}" srcId="{77ADD19D-2DCB-4641-9B7C-04A95D74FCBD}" destId="{9A6F1A98-FE5D-4FBF-80AB-9681ED2EC6A6}" srcOrd="3" destOrd="0" parTransId="{6DB9061A-385D-4CF5-97C1-4A8B5D63A8F4}" sibTransId="{1A04EA14-CA87-4C2A-BA60-B3E2C13E07EF}"/>
    <dgm:cxn modelId="{D171D067-DAA8-456A-A7B4-1EC5F425C702}" type="presOf" srcId="{324C3532-2F81-4532-850B-57B7ED9E63F5}" destId="{DAEF3B52-E193-4DAB-B778-95DE48F0513A}" srcOrd="0" destOrd="0" presId="urn:microsoft.com/office/officeart/2008/layout/VerticalCurvedList"/>
    <dgm:cxn modelId="{ED087929-5CE6-4081-81DC-F0F5940EED91}" srcId="{77ADD19D-2DCB-4641-9B7C-04A95D74FCBD}" destId="{F9420A41-ECFA-4988-B0E6-5880F607E84E}" srcOrd="2" destOrd="0" parTransId="{4B957F6D-4A87-4C2D-8967-AA078F083204}" sibTransId="{AC3A9C28-8281-4F71-8591-D58DAE0A5579}"/>
    <dgm:cxn modelId="{FE961FAA-DE58-44EB-95EA-26A6E6598768}" type="presParOf" srcId="{C0BB8AA3-4B6A-45BC-A5B9-416974003278}" destId="{965A46CB-0BFB-4967-97F3-380C831FE368}" srcOrd="0" destOrd="0" presId="urn:microsoft.com/office/officeart/2008/layout/VerticalCurvedList"/>
    <dgm:cxn modelId="{A20F86FC-3265-4BB3-BD10-22C74FBCCACD}" type="presParOf" srcId="{965A46CB-0BFB-4967-97F3-380C831FE368}" destId="{3BD00175-0FA8-4EAD-9B08-889D7A3A57D4}" srcOrd="0" destOrd="0" presId="urn:microsoft.com/office/officeart/2008/layout/VerticalCurvedList"/>
    <dgm:cxn modelId="{EC590E65-FCA7-41FD-A8AA-3D6294281D4B}" type="presParOf" srcId="{3BD00175-0FA8-4EAD-9B08-889D7A3A57D4}" destId="{09B03870-31B8-4E43-9414-5297B3AD6FAB}" srcOrd="0" destOrd="0" presId="urn:microsoft.com/office/officeart/2008/layout/VerticalCurvedList"/>
    <dgm:cxn modelId="{CE760A8C-7874-490B-B03C-F3BB34E1462A}" type="presParOf" srcId="{3BD00175-0FA8-4EAD-9B08-889D7A3A57D4}" destId="{DAEF3B52-E193-4DAB-B778-95DE48F0513A}" srcOrd="1" destOrd="0" presId="urn:microsoft.com/office/officeart/2008/layout/VerticalCurvedList"/>
    <dgm:cxn modelId="{C4D7063B-6EC0-4163-A251-CC8686CD32E7}" type="presParOf" srcId="{3BD00175-0FA8-4EAD-9B08-889D7A3A57D4}" destId="{50FC1EA1-6E78-4955-A90E-77C0E23108BC}" srcOrd="2" destOrd="0" presId="urn:microsoft.com/office/officeart/2008/layout/VerticalCurvedList"/>
    <dgm:cxn modelId="{F20DBCF1-4C4F-4FA5-ABFE-F13CEF67AFDB}" type="presParOf" srcId="{3BD00175-0FA8-4EAD-9B08-889D7A3A57D4}" destId="{B1C8524C-6991-4902-9EE4-CC6F5831D71B}" srcOrd="3" destOrd="0" presId="urn:microsoft.com/office/officeart/2008/layout/VerticalCurvedList"/>
    <dgm:cxn modelId="{344F615B-BE77-4FAC-922F-8A9EB7AAD6C4}" type="presParOf" srcId="{965A46CB-0BFB-4967-97F3-380C831FE368}" destId="{16B342AE-0B8A-41EE-97E9-8606943FC7F0}" srcOrd="1" destOrd="0" presId="urn:microsoft.com/office/officeart/2008/layout/VerticalCurvedList"/>
    <dgm:cxn modelId="{0A6AFBA8-849C-4E75-B198-75667DE0C3BC}" type="presParOf" srcId="{965A46CB-0BFB-4967-97F3-380C831FE368}" destId="{916C1F26-4922-48AB-8002-6BDB2F8E5E57}" srcOrd="2" destOrd="0" presId="urn:microsoft.com/office/officeart/2008/layout/VerticalCurvedList"/>
    <dgm:cxn modelId="{55E96BE9-2014-408F-B68E-CB5088A6446F}" type="presParOf" srcId="{916C1F26-4922-48AB-8002-6BDB2F8E5E57}" destId="{91F3AAE7-CEFD-4434-9F2D-C7DE9F83675D}" srcOrd="0" destOrd="0" presId="urn:microsoft.com/office/officeart/2008/layout/VerticalCurvedList"/>
    <dgm:cxn modelId="{CECB1832-46B8-4221-B271-72514317FC70}" type="presParOf" srcId="{965A46CB-0BFB-4967-97F3-380C831FE368}" destId="{C3841A30-936F-4C75-A621-548A0BA5D0D0}" srcOrd="3" destOrd="0" presId="urn:microsoft.com/office/officeart/2008/layout/VerticalCurvedList"/>
    <dgm:cxn modelId="{13B34C65-2263-4B6D-9745-44B8B76851E4}" type="presParOf" srcId="{965A46CB-0BFB-4967-97F3-380C831FE368}" destId="{BF9C0BD8-2309-42B8-9903-E8742AD231BE}" srcOrd="4" destOrd="0" presId="urn:microsoft.com/office/officeart/2008/layout/VerticalCurvedList"/>
    <dgm:cxn modelId="{0598463E-3243-4EBE-9F8E-804F3C069AAF}" type="presParOf" srcId="{BF9C0BD8-2309-42B8-9903-E8742AD231BE}" destId="{93FE1CA4-35F0-4BCE-8AED-A08959994EE5}" srcOrd="0" destOrd="0" presId="urn:microsoft.com/office/officeart/2008/layout/VerticalCurvedList"/>
    <dgm:cxn modelId="{FCF98F94-2D5A-480A-97DD-DD71D4648AF0}" type="presParOf" srcId="{965A46CB-0BFB-4967-97F3-380C831FE368}" destId="{0E26C82C-B6AF-4663-836F-8EA65238FD77}" srcOrd="5" destOrd="0" presId="urn:microsoft.com/office/officeart/2008/layout/VerticalCurvedList"/>
    <dgm:cxn modelId="{F0F6DAE7-2F96-4111-9E9D-402189CB5CAD}" type="presParOf" srcId="{965A46CB-0BFB-4967-97F3-380C831FE368}" destId="{C3234F52-AC61-4D3F-A86E-21305DC714DC}" srcOrd="6" destOrd="0" presId="urn:microsoft.com/office/officeart/2008/layout/VerticalCurvedList"/>
    <dgm:cxn modelId="{17C467A0-679A-4A20-9899-E84714200E30}" type="presParOf" srcId="{C3234F52-AC61-4D3F-A86E-21305DC714DC}" destId="{44665E71-57B4-4CAD-B850-10A7EA178126}" srcOrd="0" destOrd="0" presId="urn:microsoft.com/office/officeart/2008/layout/VerticalCurvedList"/>
    <dgm:cxn modelId="{94D94FCE-A108-413B-8A6B-BFFC49F339AC}" type="presParOf" srcId="{965A46CB-0BFB-4967-97F3-380C831FE368}" destId="{43910D71-5374-4D8F-B480-F8EF1C50A41D}" srcOrd="7" destOrd="0" presId="urn:microsoft.com/office/officeart/2008/layout/VerticalCurvedList"/>
    <dgm:cxn modelId="{3F467AF2-0398-4E09-9774-BEE4D2C826A6}" type="presParOf" srcId="{965A46CB-0BFB-4967-97F3-380C831FE368}" destId="{B26B2478-B6A1-46EE-BBB7-16F2B802FC16}" srcOrd="8" destOrd="0" presId="urn:microsoft.com/office/officeart/2008/layout/VerticalCurvedList"/>
    <dgm:cxn modelId="{06748A43-09D1-4853-915B-462D37B466FC}" type="presParOf" srcId="{B26B2478-B6A1-46EE-BBB7-16F2B802FC16}" destId="{CB119B39-4B9B-4B97-8E6B-0C8150DDC3AA}" srcOrd="0" destOrd="0" presId="urn:microsoft.com/office/officeart/2008/layout/VerticalCurvedList"/>
    <dgm:cxn modelId="{3BACF7A1-92C1-4F25-B853-2074B611FBAE}" type="presParOf" srcId="{965A46CB-0BFB-4967-97F3-380C831FE368}" destId="{8FBC30D8-B15E-462D-A811-20BA66D39A1E}" srcOrd="9" destOrd="0" presId="urn:microsoft.com/office/officeart/2008/layout/VerticalCurvedList"/>
    <dgm:cxn modelId="{E12B1FF7-17C9-4F91-AF0F-9EC320F9F408}" type="presParOf" srcId="{965A46CB-0BFB-4967-97F3-380C831FE368}" destId="{68BF6236-000A-445C-BF5A-40CE032F8FAB}" srcOrd="10" destOrd="0" presId="urn:microsoft.com/office/officeart/2008/layout/VerticalCurvedList"/>
    <dgm:cxn modelId="{ED68EFB8-11DC-4032-9889-356882A87322}" type="presParOf" srcId="{68BF6236-000A-445C-BF5A-40CE032F8FAB}" destId="{6B462B4A-9615-460C-94E2-FB219EAA9C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C5A38-D911-4737-8A70-EE3274A744B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87DD18-34A2-498C-BB37-C168C1F5E608}">
      <dgm:prSet phldrT="[Текст]" custT="1"/>
      <dgm:spPr/>
      <dgm:t>
        <a:bodyPr/>
        <a:lstStyle/>
        <a:p>
          <a:r>
            <a:rPr lang="kk-KZ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</a:t>
          </a:r>
          <a:r>
            <a:rPr lang="kk-KZ" sz="25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kk-KZ" sz="22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нысан республикалық маңызы бар  </a:t>
          </a:r>
          <a:endParaRPr lang="ru-RU" sz="2200" b="1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1A0BD7-AF2C-4A14-AE9B-7BE5BC3239BC}" type="parTrans" cxnId="{968C00D9-09E6-470E-8B64-164C78B972FC}">
      <dgm:prSet/>
      <dgm:spPr/>
      <dgm:t>
        <a:bodyPr/>
        <a:lstStyle/>
        <a:p>
          <a:endParaRPr lang="ru-RU"/>
        </a:p>
      </dgm:t>
    </dgm:pt>
    <dgm:pt modelId="{70267F3B-7FCF-42E8-B4C6-7DA99C4B986E}" type="sibTrans" cxnId="{968C00D9-09E6-470E-8B64-164C78B972FC}">
      <dgm:prSet/>
      <dgm:spPr/>
      <dgm:t>
        <a:bodyPr/>
        <a:lstStyle/>
        <a:p>
          <a:endParaRPr lang="ru-RU"/>
        </a:p>
      </dgm:t>
    </dgm:pt>
    <dgm:pt modelId="{94730230-0144-4675-A843-34EB77ECB19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60</a:t>
          </a:r>
          <a:r>
            <a:rPr lang="kk-KZ" sz="25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kk-KZ" sz="22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нысан жергілікті маңызы бар </a:t>
          </a:r>
          <a:endParaRPr lang="ru-RU" sz="2200" b="1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AA5620-0848-4E9A-85CC-33BA8AF52FBE}" type="parTrans" cxnId="{3686A49C-97F0-40FC-9AED-654199DE50A8}">
      <dgm:prSet/>
      <dgm:spPr/>
      <dgm:t>
        <a:bodyPr/>
        <a:lstStyle/>
        <a:p>
          <a:endParaRPr lang="ru-RU"/>
        </a:p>
      </dgm:t>
    </dgm:pt>
    <dgm:pt modelId="{D940DC6F-A9B6-4F4C-BB18-53846315C622}" type="sibTrans" cxnId="{3686A49C-97F0-40FC-9AED-654199DE50A8}">
      <dgm:prSet/>
      <dgm:spPr/>
      <dgm:t>
        <a:bodyPr/>
        <a:lstStyle/>
        <a:p>
          <a:endParaRPr lang="ru-RU"/>
        </a:p>
      </dgm:t>
    </dgm:pt>
    <dgm:pt modelId="{7DDED6A8-54C5-4A68-ACCE-A7D85230C18A}" type="pres">
      <dgm:prSet presAssocID="{64AC5A38-D911-4737-8A70-EE3274A744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D696EA-1B90-45E1-A13E-1B92E8061DF4}" type="pres">
      <dgm:prSet presAssocID="{B687DD18-34A2-498C-BB37-C168C1F5E608}" presName="hierRoot1" presStyleCnt="0"/>
      <dgm:spPr/>
    </dgm:pt>
    <dgm:pt modelId="{E3EFCCA3-0DBD-4AA4-A5E8-E8A94E0D71D4}" type="pres">
      <dgm:prSet presAssocID="{B687DD18-34A2-498C-BB37-C168C1F5E608}" presName="composite" presStyleCnt="0"/>
      <dgm:spPr/>
    </dgm:pt>
    <dgm:pt modelId="{0B37881F-4457-4931-AAE8-A24C12AA3A6B}" type="pres">
      <dgm:prSet presAssocID="{B687DD18-34A2-498C-BB37-C168C1F5E608}" presName="background" presStyleLbl="node0" presStyleIdx="0" presStyleCnt="1"/>
      <dgm:spPr/>
    </dgm:pt>
    <dgm:pt modelId="{06D26D42-72AD-43A2-ABF9-8893AB26DB15}" type="pres">
      <dgm:prSet presAssocID="{B687DD18-34A2-498C-BB37-C168C1F5E608}" presName="text" presStyleLbl="fgAcc0" presStyleIdx="0" presStyleCnt="1" custScaleX="147720" custLinFactNeighborX="-321" custLinFactNeighborY="-36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E85C95-0C3F-46BA-8801-405ADDBFE76C}" type="pres">
      <dgm:prSet presAssocID="{B687DD18-34A2-498C-BB37-C168C1F5E608}" presName="hierChild2" presStyleCnt="0"/>
      <dgm:spPr/>
    </dgm:pt>
    <dgm:pt modelId="{C7BFDB2D-78B7-454D-9A59-017B10562393}" type="pres">
      <dgm:prSet presAssocID="{62AA5620-0848-4E9A-85CC-33BA8AF52FBE}" presName="Name10" presStyleLbl="parChTrans1D2" presStyleIdx="0" presStyleCnt="1"/>
      <dgm:spPr/>
      <dgm:t>
        <a:bodyPr/>
        <a:lstStyle/>
        <a:p>
          <a:endParaRPr lang="ru-RU"/>
        </a:p>
      </dgm:t>
    </dgm:pt>
    <dgm:pt modelId="{E9DABE40-D132-4BFA-A328-127543BB5AE9}" type="pres">
      <dgm:prSet presAssocID="{94730230-0144-4675-A843-34EB77ECB19E}" presName="hierRoot2" presStyleCnt="0"/>
      <dgm:spPr/>
    </dgm:pt>
    <dgm:pt modelId="{18FE156A-ABC9-4D86-BEBD-6FCD60C785E6}" type="pres">
      <dgm:prSet presAssocID="{94730230-0144-4675-A843-34EB77ECB19E}" presName="composite2" presStyleCnt="0"/>
      <dgm:spPr/>
    </dgm:pt>
    <dgm:pt modelId="{DBBA6B0E-BC7A-49C1-9AC7-408D2F5DA514}" type="pres">
      <dgm:prSet presAssocID="{94730230-0144-4675-A843-34EB77ECB19E}" presName="background2" presStyleLbl="node2" presStyleIdx="0" presStyleCnt="1"/>
      <dgm:spPr/>
    </dgm:pt>
    <dgm:pt modelId="{CBAF87AB-99AF-4E26-A042-02758FE695A2}" type="pres">
      <dgm:prSet presAssocID="{94730230-0144-4675-A843-34EB77ECB19E}" presName="text2" presStyleLbl="fgAcc2" presStyleIdx="0" presStyleCnt="1" custScaleX="144013" custScaleY="107654" custLinFactNeighborX="-56057" custLinFactNeighborY="-85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9C7B24-D819-40FB-B1F8-0905AB98D59B}" type="pres">
      <dgm:prSet presAssocID="{94730230-0144-4675-A843-34EB77ECB19E}" presName="hierChild3" presStyleCnt="0"/>
      <dgm:spPr/>
    </dgm:pt>
  </dgm:ptLst>
  <dgm:cxnLst>
    <dgm:cxn modelId="{0DCD4F91-BD63-464C-984E-74700C74610C}" type="presOf" srcId="{64AC5A38-D911-4737-8A70-EE3274A744B5}" destId="{7DDED6A8-54C5-4A68-ACCE-A7D85230C18A}" srcOrd="0" destOrd="0" presId="urn:microsoft.com/office/officeart/2005/8/layout/hierarchy1"/>
    <dgm:cxn modelId="{81115180-FD22-432B-8746-CB9AFBA7744B}" type="presOf" srcId="{B687DD18-34A2-498C-BB37-C168C1F5E608}" destId="{06D26D42-72AD-43A2-ABF9-8893AB26DB15}" srcOrd="0" destOrd="0" presId="urn:microsoft.com/office/officeart/2005/8/layout/hierarchy1"/>
    <dgm:cxn modelId="{58B96AD1-7737-4620-B6D5-27A4BF6CC24A}" type="presOf" srcId="{94730230-0144-4675-A843-34EB77ECB19E}" destId="{CBAF87AB-99AF-4E26-A042-02758FE695A2}" srcOrd="0" destOrd="0" presId="urn:microsoft.com/office/officeart/2005/8/layout/hierarchy1"/>
    <dgm:cxn modelId="{7CE19F04-7B4C-4685-9BE3-594E6E29ECB8}" type="presOf" srcId="{62AA5620-0848-4E9A-85CC-33BA8AF52FBE}" destId="{C7BFDB2D-78B7-454D-9A59-017B10562393}" srcOrd="0" destOrd="0" presId="urn:microsoft.com/office/officeart/2005/8/layout/hierarchy1"/>
    <dgm:cxn modelId="{968C00D9-09E6-470E-8B64-164C78B972FC}" srcId="{64AC5A38-D911-4737-8A70-EE3274A744B5}" destId="{B687DD18-34A2-498C-BB37-C168C1F5E608}" srcOrd="0" destOrd="0" parTransId="{2E1A0BD7-AF2C-4A14-AE9B-7BE5BC3239BC}" sibTransId="{70267F3B-7FCF-42E8-B4C6-7DA99C4B986E}"/>
    <dgm:cxn modelId="{3686A49C-97F0-40FC-9AED-654199DE50A8}" srcId="{B687DD18-34A2-498C-BB37-C168C1F5E608}" destId="{94730230-0144-4675-A843-34EB77ECB19E}" srcOrd="0" destOrd="0" parTransId="{62AA5620-0848-4E9A-85CC-33BA8AF52FBE}" sibTransId="{D940DC6F-A9B6-4F4C-BB18-53846315C622}"/>
    <dgm:cxn modelId="{9ECE46C6-997F-4611-9223-1303FE1F42A2}" type="presParOf" srcId="{7DDED6A8-54C5-4A68-ACCE-A7D85230C18A}" destId="{50D696EA-1B90-45E1-A13E-1B92E8061DF4}" srcOrd="0" destOrd="0" presId="urn:microsoft.com/office/officeart/2005/8/layout/hierarchy1"/>
    <dgm:cxn modelId="{A86314D1-70A3-43CE-9313-ECB2AF04154F}" type="presParOf" srcId="{50D696EA-1B90-45E1-A13E-1B92E8061DF4}" destId="{E3EFCCA3-0DBD-4AA4-A5E8-E8A94E0D71D4}" srcOrd="0" destOrd="0" presId="urn:microsoft.com/office/officeart/2005/8/layout/hierarchy1"/>
    <dgm:cxn modelId="{654D7EC6-AA83-49D2-B86F-8EF7987567FD}" type="presParOf" srcId="{E3EFCCA3-0DBD-4AA4-A5E8-E8A94E0D71D4}" destId="{0B37881F-4457-4931-AAE8-A24C12AA3A6B}" srcOrd="0" destOrd="0" presId="urn:microsoft.com/office/officeart/2005/8/layout/hierarchy1"/>
    <dgm:cxn modelId="{DC718EAF-78F2-431E-99D6-5F1A5DDA6BEC}" type="presParOf" srcId="{E3EFCCA3-0DBD-4AA4-A5E8-E8A94E0D71D4}" destId="{06D26D42-72AD-43A2-ABF9-8893AB26DB15}" srcOrd="1" destOrd="0" presId="urn:microsoft.com/office/officeart/2005/8/layout/hierarchy1"/>
    <dgm:cxn modelId="{5DF8BEDB-5332-4229-92C9-0B2DF8D15BCE}" type="presParOf" srcId="{50D696EA-1B90-45E1-A13E-1B92E8061DF4}" destId="{6AE85C95-0C3F-46BA-8801-405ADDBFE76C}" srcOrd="1" destOrd="0" presId="urn:microsoft.com/office/officeart/2005/8/layout/hierarchy1"/>
    <dgm:cxn modelId="{C203D3B3-61E7-4E7E-ABEF-7D6D8CFCE6BB}" type="presParOf" srcId="{6AE85C95-0C3F-46BA-8801-405ADDBFE76C}" destId="{C7BFDB2D-78B7-454D-9A59-017B10562393}" srcOrd="0" destOrd="0" presId="urn:microsoft.com/office/officeart/2005/8/layout/hierarchy1"/>
    <dgm:cxn modelId="{927AC54C-39D4-4509-9470-CBEFFD1E010B}" type="presParOf" srcId="{6AE85C95-0C3F-46BA-8801-405ADDBFE76C}" destId="{E9DABE40-D132-4BFA-A328-127543BB5AE9}" srcOrd="1" destOrd="0" presId="urn:microsoft.com/office/officeart/2005/8/layout/hierarchy1"/>
    <dgm:cxn modelId="{DA9EB533-95C6-4E9D-B7B3-765F72A4FBF2}" type="presParOf" srcId="{E9DABE40-D132-4BFA-A328-127543BB5AE9}" destId="{18FE156A-ABC9-4D86-BEBD-6FCD60C785E6}" srcOrd="0" destOrd="0" presId="urn:microsoft.com/office/officeart/2005/8/layout/hierarchy1"/>
    <dgm:cxn modelId="{FDBCF2E0-FE28-4FEE-9539-658A2F51A8E3}" type="presParOf" srcId="{18FE156A-ABC9-4D86-BEBD-6FCD60C785E6}" destId="{DBBA6B0E-BC7A-49C1-9AC7-408D2F5DA514}" srcOrd="0" destOrd="0" presId="urn:microsoft.com/office/officeart/2005/8/layout/hierarchy1"/>
    <dgm:cxn modelId="{E2CF3C48-EFA4-449A-B753-6E2F95C33708}" type="presParOf" srcId="{18FE156A-ABC9-4D86-BEBD-6FCD60C785E6}" destId="{CBAF87AB-99AF-4E26-A042-02758FE695A2}" srcOrd="1" destOrd="0" presId="urn:microsoft.com/office/officeart/2005/8/layout/hierarchy1"/>
    <dgm:cxn modelId="{963FD000-0D01-491A-9E4A-B07BD8D9992E}" type="presParOf" srcId="{E9DABE40-D132-4BFA-A328-127543BB5AE9}" destId="{8D9C7B24-D819-40FB-B1F8-0905AB98D5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F3B52-E193-4DAB-B778-95DE48F0513A}">
      <dsp:nvSpPr>
        <dsp:cNvPr id="0" name=""/>
        <dsp:cNvSpPr/>
      </dsp:nvSpPr>
      <dsp:spPr>
        <a:xfrm>
          <a:off x="-5446464" y="-2115078"/>
          <a:ext cx="6304133" cy="9299267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342AE-0B8A-41EE-97E9-8606943FC7F0}">
      <dsp:nvSpPr>
        <dsp:cNvPr id="0" name=""/>
        <dsp:cNvSpPr/>
      </dsp:nvSpPr>
      <dsp:spPr>
        <a:xfrm>
          <a:off x="422414" y="53358"/>
          <a:ext cx="3708007" cy="923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3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19 220 (100%)</a:t>
          </a:r>
          <a:endParaRPr lang="en-US" sz="1400" b="1" kern="1200" dirty="0" smtClean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медициналық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ақпараттық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жүйеге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оқтылыған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медициналық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қызметкерлер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endParaRPr lang="ru-RU" sz="1400" b="0" kern="120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sp:txBody>
      <dsp:txXfrm>
        <a:off x="422414" y="53358"/>
        <a:ext cx="3708007" cy="923483"/>
      </dsp:txXfrm>
    </dsp:sp>
    <dsp:sp modelId="{91F3AAE7-CEFD-4434-9F2D-C7DE9F83675D}">
      <dsp:nvSpPr>
        <dsp:cNvPr id="0" name=""/>
        <dsp:cNvSpPr/>
      </dsp:nvSpPr>
      <dsp:spPr>
        <a:xfrm>
          <a:off x="-21214" y="53356"/>
          <a:ext cx="923486" cy="923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41A30-936F-4C75-A621-548A0BA5D0D0}">
      <dsp:nvSpPr>
        <dsp:cNvPr id="0" name=""/>
        <dsp:cNvSpPr/>
      </dsp:nvSpPr>
      <dsp:spPr>
        <a:xfrm>
          <a:off x="767652" y="1045318"/>
          <a:ext cx="3383997" cy="923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33" tIns="35560" rIns="35560" bIns="35560" numCol="1" spcCol="1270" anchor="ctr" anchorCtr="0">
          <a:noAutofit/>
        </a:bodyPr>
        <a:lstStyle/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441 717 (52%) </a:t>
          </a:r>
        </a:p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Мобильдік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қосымшамен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пайдаланушылар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саны</a:t>
          </a:r>
          <a:endParaRPr lang="ru-RU" sz="1400" b="0" kern="120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sp:txBody>
      <dsp:txXfrm>
        <a:off x="767652" y="1045318"/>
        <a:ext cx="3383997" cy="923483"/>
      </dsp:txXfrm>
    </dsp:sp>
    <dsp:sp modelId="{93FE1CA4-35F0-4BCE-8AED-A08959994EE5}">
      <dsp:nvSpPr>
        <dsp:cNvPr id="0" name=""/>
        <dsp:cNvSpPr/>
      </dsp:nvSpPr>
      <dsp:spPr>
        <a:xfrm>
          <a:off x="382005" y="1051490"/>
          <a:ext cx="923486" cy="923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6C82C-B6AF-4663-836F-8EA65238FD77}">
      <dsp:nvSpPr>
        <dsp:cNvPr id="0" name=""/>
        <dsp:cNvSpPr/>
      </dsp:nvSpPr>
      <dsp:spPr>
        <a:xfrm>
          <a:off x="907797" y="2054440"/>
          <a:ext cx="3240012" cy="923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33" tIns="35560" rIns="35560" bIns="35560" numCol="1" spcCol="1270" anchor="ctr" anchorCtr="0">
          <a:noAutofit/>
        </a:bodyPr>
        <a:lstStyle/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entury Gothic" pitchFamily="34" charset="0"/>
              <a:cs typeface="Times New Roman" pitchFamily="18" charset="0"/>
            </a:rPr>
            <a:t>2 001 533 (74%)</a:t>
          </a:r>
        </a:p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latin typeface="Century Gothic" pitchFamily="34" charset="0"/>
              <a:cs typeface="Times New Roman" pitchFamily="18" charset="0"/>
            </a:rPr>
            <a:t>Мобильдік</a:t>
          </a:r>
          <a:r>
            <a:rPr lang="ru-RU" sz="1400" b="0" kern="120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latin typeface="Century Gothic" pitchFamily="34" charset="0"/>
              <a:cs typeface="Times New Roman" pitchFamily="18" charset="0"/>
            </a:rPr>
            <a:t>қосымша</a:t>
          </a:r>
          <a:r>
            <a:rPr lang="ru-RU" sz="1400" b="0" kern="120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latin typeface="Century Gothic" pitchFamily="34" charset="0"/>
              <a:cs typeface="Times New Roman" pitchFamily="18" charset="0"/>
            </a:rPr>
            <a:t>арқылы</a:t>
          </a:r>
          <a:r>
            <a:rPr lang="ru-RU" sz="1400" b="0" kern="120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latin typeface="Century Gothic" pitchFamily="34" charset="0"/>
              <a:cs typeface="Times New Roman" pitchFamily="18" charset="0"/>
            </a:rPr>
            <a:t>қабылдауға</a:t>
          </a:r>
          <a:r>
            <a:rPr lang="ru-RU" sz="1400" b="0" kern="1200" dirty="0" smtClean="0"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latin typeface="Century Gothic" pitchFamily="34" charset="0"/>
              <a:cs typeface="Times New Roman" pitchFamily="18" charset="0"/>
            </a:rPr>
            <a:t>жазылғандар</a:t>
          </a:r>
          <a:r>
            <a:rPr lang="ru-RU" sz="1400" b="0" kern="1200" dirty="0" smtClean="0">
              <a:latin typeface="Century Gothic" pitchFamily="34" charset="0"/>
              <a:cs typeface="Times New Roman" pitchFamily="18" charset="0"/>
            </a:rPr>
            <a:t> саны</a:t>
          </a:r>
          <a:endParaRPr lang="ru-RU" sz="1400" b="0" kern="1200" dirty="0">
            <a:latin typeface="Century Gothic" pitchFamily="34" charset="0"/>
            <a:cs typeface="Times New Roman" pitchFamily="18" charset="0"/>
          </a:endParaRPr>
        </a:p>
      </dsp:txBody>
      <dsp:txXfrm>
        <a:off x="907797" y="2054440"/>
        <a:ext cx="3240012" cy="923483"/>
      </dsp:txXfrm>
    </dsp:sp>
    <dsp:sp modelId="{44665E71-57B4-4CAD-B850-10A7EA178126}">
      <dsp:nvSpPr>
        <dsp:cNvPr id="0" name=""/>
        <dsp:cNvSpPr/>
      </dsp:nvSpPr>
      <dsp:spPr>
        <a:xfrm>
          <a:off x="457247" y="2064265"/>
          <a:ext cx="923486" cy="923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10D71-5374-4D8F-B480-F8EF1C50A41D}">
      <dsp:nvSpPr>
        <dsp:cNvPr id="0" name=""/>
        <dsp:cNvSpPr/>
      </dsp:nvSpPr>
      <dsp:spPr>
        <a:xfrm>
          <a:off x="890426" y="3073683"/>
          <a:ext cx="3240009" cy="902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3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entury Gothic" pitchFamily="34" charset="0"/>
              <a:cs typeface="Times New Roman" pitchFamily="18" charset="0"/>
            </a:rPr>
            <a:t>64 258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еңбекке жарамсыздық парағы электрондық нұсқада берілді</a:t>
          </a:r>
          <a:r>
            <a:rPr lang="ru-RU" sz="1400" b="0" i="1" kern="120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rPr>
            <a:t> </a:t>
          </a:r>
          <a:endParaRPr lang="ru-RU" sz="1400" b="0" kern="1200" dirty="0" smtClean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sp:txBody>
      <dsp:txXfrm>
        <a:off x="890426" y="3073683"/>
        <a:ext cx="3240009" cy="902833"/>
      </dsp:txXfrm>
    </dsp:sp>
    <dsp:sp modelId="{CB119B39-4B9B-4B97-8E6B-0C8150DDC3AA}">
      <dsp:nvSpPr>
        <dsp:cNvPr id="0" name=""/>
        <dsp:cNvSpPr/>
      </dsp:nvSpPr>
      <dsp:spPr>
        <a:xfrm>
          <a:off x="434630" y="3079519"/>
          <a:ext cx="899997" cy="899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C30D8-B15E-462D-A811-20BA66D39A1E}">
      <dsp:nvSpPr>
        <dsp:cNvPr id="0" name=""/>
        <dsp:cNvSpPr/>
      </dsp:nvSpPr>
      <dsp:spPr>
        <a:xfrm>
          <a:off x="560878" y="4031294"/>
          <a:ext cx="3563989" cy="90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33" tIns="35560" rIns="35560" bIns="35560" numCol="1" spcCol="1270" anchor="ctr" anchorCtr="0">
          <a:noAutofit/>
        </a:bodyPr>
        <a:lstStyle/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entury Gothic" pitchFamily="34" charset="0"/>
              <a:cs typeface="Times New Roman" pitchFamily="18" charset="0"/>
            </a:rPr>
            <a:t>1 909 744 (100%)</a:t>
          </a:r>
        </a:p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электрондық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денсаулық</a:t>
          </a:r>
          <a:r>
            <a:rPr lang="ru-RU" sz="1400" b="0" kern="12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 </a:t>
          </a:r>
          <a:r>
            <a:rPr lang="ru-RU" sz="1400" b="0" kern="1200" dirty="0" err="1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rPr>
            <a:t>паспорттары</a:t>
          </a:r>
          <a:endParaRPr lang="ru-RU" sz="1400" b="0" kern="1200" dirty="0">
            <a:solidFill>
              <a:schemeClr val="bg1"/>
            </a:solidFill>
            <a:latin typeface="Century Gothic" pitchFamily="34" charset="0"/>
            <a:cs typeface="Times New Roman" pitchFamily="18" charset="0"/>
          </a:endParaRPr>
        </a:p>
      </dsp:txBody>
      <dsp:txXfrm>
        <a:off x="560878" y="4031294"/>
        <a:ext cx="3563989" cy="900000"/>
      </dsp:txXfrm>
    </dsp:sp>
    <dsp:sp modelId="{6B462B4A-9615-460C-94E2-FB219EAA9C0B}">
      <dsp:nvSpPr>
        <dsp:cNvPr id="0" name=""/>
        <dsp:cNvSpPr/>
      </dsp:nvSpPr>
      <dsp:spPr>
        <a:xfrm>
          <a:off x="173405" y="4037454"/>
          <a:ext cx="899997" cy="8999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DB2D-78B7-454D-9A59-017B10562393}">
      <dsp:nvSpPr>
        <dsp:cNvPr id="0" name=""/>
        <dsp:cNvSpPr/>
      </dsp:nvSpPr>
      <dsp:spPr>
        <a:xfrm>
          <a:off x="2123168" y="1129250"/>
          <a:ext cx="1026021" cy="478151"/>
        </a:xfrm>
        <a:custGeom>
          <a:avLst/>
          <a:gdLst/>
          <a:ahLst/>
          <a:cxnLst/>
          <a:rect l="0" t="0" r="0" b="0"/>
          <a:pathLst>
            <a:path>
              <a:moveTo>
                <a:pt x="1026021" y="0"/>
              </a:moveTo>
              <a:lnTo>
                <a:pt x="1026021" y="307616"/>
              </a:lnTo>
              <a:lnTo>
                <a:pt x="0" y="307616"/>
              </a:lnTo>
              <a:lnTo>
                <a:pt x="0" y="4781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7881F-4457-4931-AAE8-A24C12AA3A6B}">
      <dsp:nvSpPr>
        <dsp:cNvPr id="0" name=""/>
        <dsp:cNvSpPr/>
      </dsp:nvSpPr>
      <dsp:spPr>
        <a:xfrm>
          <a:off x="1789531" y="-39694"/>
          <a:ext cx="2719316" cy="1168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26D42-72AD-43A2-ABF9-8893AB26DB15}">
      <dsp:nvSpPr>
        <dsp:cNvPr id="0" name=""/>
        <dsp:cNvSpPr/>
      </dsp:nvSpPr>
      <dsp:spPr>
        <a:xfrm>
          <a:off x="1994071" y="154618"/>
          <a:ext cx="2719316" cy="1168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0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</a:t>
          </a:r>
          <a:r>
            <a:rPr lang="kk-KZ" sz="25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kk-KZ" sz="2200" b="1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нысан республикалық маңызы бар  </a:t>
          </a:r>
          <a:endParaRPr lang="ru-RU" sz="2200" b="1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28308" y="188855"/>
        <a:ext cx="2650842" cy="1100471"/>
      </dsp:txXfrm>
    </dsp:sp>
    <dsp:sp modelId="{DBBA6B0E-BC7A-49C1-9AC7-408D2F5DA514}">
      <dsp:nvSpPr>
        <dsp:cNvPr id="0" name=""/>
        <dsp:cNvSpPr/>
      </dsp:nvSpPr>
      <dsp:spPr>
        <a:xfrm>
          <a:off x="797630" y="1607402"/>
          <a:ext cx="2651076" cy="125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F87AB-99AF-4E26-A042-02758FE695A2}">
      <dsp:nvSpPr>
        <dsp:cNvPr id="0" name=""/>
        <dsp:cNvSpPr/>
      </dsp:nvSpPr>
      <dsp:spPr>
        <a:xfrm>
          <a:off x="1002170" y="1801715"/>
          <a:ext cx="2651076" cy="125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40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60</a:t>
          </a:r>
          <a:r>
            <a:rPr lang="kk-KZ" sz="25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kk-KZ" sz="2200" b="1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нысан жергілікті маңызы бар </a:t>
          </a:r>
          <a:endParaRPr lang="ru-RU" sz="2200" b="1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9028" y="1838573"/>
        <a:ext cx="2577360" cy="1184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3" cy="498852"/>
          </a:xfrm>
          <a:prstGeom prst="rect">
            <a:avLst/>
          </a:prstGeom>
        </p:spPr>
        <p:txBody>
          <a:bodyPr vert="horz" lIns="91140" tIns="45571" rIns="91140" bIns="4557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3" cy="498852"/>
          </a:xfrm>
          <a:prstGeom prst="rect">
            <a:avLst/>
          </a:prstGeom>
        </p:spPr>
        <p:txBody>
          <a:bodyPr vert="horz" lIns="91140" tIns="45571" rIns="91140" bIns="45571" rtlCol="0"/>
          <a:lstStyle>
            <a:lvl1pPr algn="r">
              <a:defRPr sz="1200"/>
            </a:lvl1pPr>
          </a:lstStyle>
          <a:p>
            <a:fld id="{244612CE-5DC3-482C-88C1-08436091979F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76750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0" tIns="45571" rIns="91140" bIns="455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5"/>
          </a:xfrm>
          <a:prstGeom prst="rect">
            <a:avLst/>
          </a:prstGeom>
        </p:spPr>
        <p:txBody>
          <a:bodyPr vert="horz" lIns="91140" tIns="45571" rIns="91140" bIns="4557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3" cy="498851"/>
          </a:xfrm>
          <a:prstGeom prst="rect">
            <a:avLst/>
          </a:prstGeom>
        </p:spPr>
        <p:txBody>
          <a:bodyPr vert="horz" lIns="91140" tIns="45571" rIns="91140" bIns="4557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3" cy="498851"/>
          </a:xfrm>
          <a:prstGeom prst="rect">
            <a:avLst/>
          </a:prstGeom>
        </p:spPr>
        <p:txBody>
          <a:bodyPr vert="horz" lIns="91140" tIns="45571" rIns="91140" bIns="45571" rtlCol="0" anchor="b"/>
          <a:lstStyle>
            <a:lvl1pPr algn="r">
              <a:defRPr sz="1200"/>
            </a:lvl1pPr>
          </a:lstStyle>
          <a:p>
            <a:fld id="{41C63FCF-B66B-4E8C-91CB-6217EC537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9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411">
              <a:defRPr/>
            </a:pPr>
            <a:fld id="{41C63FCF-B66B-4E8C-91CB-6217EC53742E}" type="slidenum">
              <a:rPr lang="ru-RU">
                <a:solidFill>
                  <a:prstClr val="black"/>
                </a:solidFill>
                <a:latin typeface="Calibri"/>
              </a:rPr>
              <a:pPr defTabSz="911411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28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63FCF-B66B-4E8C-91CB-6217EC5374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2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7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61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68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9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87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24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15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7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411">
              <a:defRPr/>
            </a:pPr>
            <a:fld id="{41C63FCF-B66B-4E8C-91CB-6217EC53742E}" type="slidenum">
              <a:rPr lang="ru-RU">
                <a:solidFill>
                  <a:prstClr val="black"/>
                </a:solidFill>
                <a:latin typeface="Calibri"/>
              </a:rPr>
              <a:pPr defTabSz="911411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1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5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97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7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49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08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82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97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02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A295F-6C4B-46CA-9DFD-FB637491969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6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411">
              <a:defRPr/>
            </a:pPr>
            <a:fld id="{41C63FCF-B66B-4E8C-91CB-6217EC53742E}" type="slidenum">
              <a:rPr lang="ru-RU">
                <a:solidFill>
                  <a:prstClr val="black"/>
                </a:solidFill>
                <a:latin typeface="Calibri"/>
              </a:rPr>
              <a:pPr defTabSz="911411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286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551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73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88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19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58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980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31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63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16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7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411">
              <a:defRPr/>
            </a:pPr>
            <a:fld id="{41C63FCF-B66B-4E8C-91CB-6217EC53742E}" type="slidenum">
              <a:rPr lang="ru-RU">
                <a:solidFill>
                  <a:prstClr val="black"/>
                </a:solidFill>
                <a:latin typeface="Calibri"/>
              </a:rPr>
              <a:pPr defTabSz="911411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489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9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75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166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8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17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5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69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76750" cy="3357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B8731-DFED-4142-9867-FDCC1BB7D57E}" type="slidenum">
              <a:rPr lang="ru-RU" altLang="ru-RU">
                <a:latin typeface="Calibri" panose="020F0502020204030204" pitchFamily="34" charset="0"/>
              </a:rPr>
              <a:pPr eaLnBrk="1" hangingPunct="1"/>
              <a:t>52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77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81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9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411">
              <a:defRPr/>
            </a:pPr>
            <a:fld id="{41C63FCF-B66B-4E8C-91CB-6217EC53742E}" type="slidenum">
              <a:rPr lang="ru-RU">
                <a:solidFill>
                  <a:prstClr val="black"/>
                </a:solidFill>
                <a:latin typeface="Calibri"/>
              </a:rPr>
              <a:pPr defTabSz="911411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3077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198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139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63FCF-B66B-4E8C-91CB-6217EC5374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7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63FCF-B66B-4E8C-91CB-6217EC5374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9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76750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63FCF-B66B-4E8C-91CB-6217EC5374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6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бпбкб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3FCF-B66B-4E8C-91CB-6217EC53742E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7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4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99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92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13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60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71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7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63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0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25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89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5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9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6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7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9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876D-50EA-4F66-B119-CD76BD899F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4BF-09A4-4DDA-8C9C-F2604CA5CA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3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0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876D-50EA-4F66-B119-CD76BD899FC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E4BF-09A4-4DDA-8C9C-F2604CA5CA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8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4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chart" Target="../charts/chart15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chart" Target="../charts/chart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7.png"/><Relationship Id="rId1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1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jpe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12" Type="http://schemas.openxmlformats.org/officeDocument/2006/relationships/image" Target="../media/image151.jpeg"/><Relationship Id="rId2" Type="http://schemas.openxmlformats.org/officeDocument/2006/relationships/image" Target="../media/image141.jpeg"/><Relationship Id="rId16" Type="http://schemas.openxmlformats.org/officeDocument/2006/relationships/image" Target="../media/image1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9.jpg"/><Relationship Id="rId4" Type="http://schemas.openxmlformats.org/officeDocument/2006/relationships/image" Target="../media/image1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591" y="5996841"/>
            <a:ext cx="5623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ОБЛЫСЫНЫҢ 2018 ЖЫЛҒЫ </a:t>
            </a:r>
          </a:p>
          <a:p>
            <a:pPr algn="ctr"/>
            <a:r>
              <a:rPr lang="kk-KZ" sz="2000" b="1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ӘЛЕУМЕТТІК-ЭКОНОМИКАЛЫҚ ДАМУЫ</a:t>
            </a:r>
            <a:endParaRPr lang="ru-RU" sz="2000" b="1" dirty="0">
              <a:solidFill>
                <a:srgbClr val="20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88" y="-2417"/>
            <a:ext cx="1457143" cy="1457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1976" y="740966"/>
            <a:ext cx="11805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B4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TURKISTAN</a:t>
            </a:r>
            <a:endParaRPr lang="ru-RU" sz="1500" dirty="0">
              <a:solidFill>
                <a:srgbClr val="FFB44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68931"/>
              </p:ext>
            </p:extLst>
          </p:nvPr>
        </p:nvGraphicFramePr>
        <p:xfrm>
          <a:off x="1375795" y="1709585"/>
          <a:ext cx="7208482" cy="454833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208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rgbClr val="98480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ҚР</a:t>
                      </a:r>
                      <a:r>
                        <a:rPr lang="kk-KZ" sz="1400" b="1" kern="1200" baseline="0" dirty="0" smtClean="0">
                          <a:solidFill>
                            <a:srgbClr val="98480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400" b="1" kern="1200" dirty="0">
                        <a:solidFill>
                          <a:srgbClr val="984807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182563" indent="-182563" algn="l" fontAlgn="ctr">
                        <a:buAutoNum type="arabicPeriod"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Алматы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lang="kk-KZ" sz="1400" b="1" kern="1200" baseline="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endParaRPr lang="ru-RU" sz="1400" b="1" kern="1200" dirty="0" smtClean="0">
                        <a:solidFill>
                          <a:srgbClr val="FE30D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Астана қ.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Шығыс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Қарағанды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Жамбыл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kk-KZ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kk-KZ" sz="1400" b="1" kern="1200" dirty="0" smtClean="0">
                          <a:solidFill>
                            <a:srgbClr val="1F4E7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қ.</a:t>
                      </a:r>
                      <a:endParaRPr lang="ru-RU" sz="1400" b="1" kern="1200" dirty="0" smtClean="0">
                        <a:solidFill>
                          <a:srgbClr val="1F4E7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Ақтөбе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400" b="1" kern="1200" dirty="0" smtClean="0">
                        <a:solidFill>
                          <a:srgbClr val="7030A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 Маңғыстау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 Қостанай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 Атырау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 Ақмола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7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 Павлодар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347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 Қызылорда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34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 Батыс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34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 Солтүстік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6114046"/>
              </p:ext>
            </p:extLst>
          </p:nvPr>
        </p:nvGraphicFramePr>
        <p:xfrm>
          <a:off x="2524125" y="1428751"/>
          <a:ext cx="6172373" cy="507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-7318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ШАҒЫН ЖӘНЕ ОРТА КӘСІПКЕРЛІК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094521"/>
              </p:ext>
            </p:extLst>
          </p:nvPr>
        </p:nvGraphicFramePr>
        <p:xfrm>
          <a:off x="714418" y="1269616"/>
          <a:ext cx="661376" cy="498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374"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ҮЛЕСІ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rgbClr val="98480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100,0%</a:t>
                      </a:r>
                      <a:endParaRPr lang="ru-RU" sz="1200" b="1" kern="1200" dirty="0">
                        <a:solidFill>
                          <a:srgbClr val="984807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14,1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10,5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9,3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6,8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5,1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812">
                <a:tc>
                  <a:txBody>
                    <a:bodyPr/>
                    <a:lstStyle/>
                    <a:p>
                      <a:pPr algn="ctr" rtl="0" fontAlgn="b"/>
                      <a:r>
                        <a:rPr lang="kk-KZ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</a:rPr>
                        <a:t>4,1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144" marR="7144" marT="7144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4,1%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3,4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6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70374" y="745354"/>
            <a:ext cx="8003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істеп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тұрған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шағын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кәсіпкерлік</a:t>
            </a:r>
            <a:r>
              <a:rPr lang="ru-RU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субъектілер</a:t>
            </a:r>
            <a:r>
              <a:rPr lang="kk-KZ" sz="16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дің саны</a:t>
            </a:r>
            <a:endParaRPr lang="ru-RU" sz="1600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848" y="6519446"/>
            <a:ext cx="31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071"/>
            <a:ext cx="9144000" cy="51428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895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КӘСІПКЕРЛІКТІ ҚОЛДАУ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0820" y="65162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5960" y="16410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" y="4227"/>
            <a:ext cx="1883723" cy="497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4301" y="687387"/>
            <a:ext cx="9029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«ОҢТҮСТІК» АИО арқылы </a:t>
            </a:r>
            <a:r>
              <a:rPr lang="kk-K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6 031,7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млн.тг. </a:t>
            </a:r>
            <a:endParaRPr lang="kk-KZ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kk-K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292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 қаржыландырылды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65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ИНВЕСТИЦИЯ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97900" y="1034335"/>
            <a:ext cx="89611" cy="5328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6295" y="1171076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КӨЛЕМІ</a:t>
            </a:r>
            <a:endParaRPr lang="ru-RU" sz="10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 rot="16200000" flipH="1">
            <a:off x="4527108" y="-2662399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8775" y="3479682"/>
            <a:ext cx="626884" cy="1884401"/>
          </a:xfrm>
          <a:prstGeom prst="rect">
            <a:avLst/>
          </a:prstGeom>
          <a:solidFill>
            <a:srgbClr val="4D897B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36443" y="43519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43650" y="2979905"/>
            <a:ext cx="626884" cy="2384178"/>
          </a:xfrm>
          <a:prstGeom prst="rect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783983" y="43519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002" y="2792200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271,2</a:t>
            </a:r>
          </a:p>
          <a:p>
            <a:pPr algn="ctr"/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D89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8548" y="2308396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288,1</a:t>
            </a:r>
          </a:p>
          <a:p>
            <a:pPr algn="ctr"/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5785" y="4100808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101,2%</a:t>
            </a:r>
          </a:p>
        </p:txBody>
      </p:sp>
      <p:sp>
        <p:nvSpPr>
          <p:cNvPr id="24" name="Штриховая стрелка вправо 23"/>
          <p:cNvSpPr/>
          <p:nvPr/>
        </p:nvSpPr>
        <p:spPr>
          <a:xfrm rot="16200000">
            <a:off x="1086598" y="4696310"/>
            <a:ext cx="881063" cy="454481"/>
          </a:xfrm>
          <a:prstGeom prst="stripedRightArrow">
            <a:avLst>
              <a:gd name="adj1" fmla="val 74348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C5821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94659" y="1728118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ҮЛЕСІ</a:t>
            </a:r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5425626" y="1061593"/>
            <a:ext cx="529026" cy="2917611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5653014" y="1829198"/>
            <a:ext cx="510669" cy="3354030"/>
          </a:xfrm>
          <a:prstGeom prst="rect">
            <a:avLst/>
          </a:prstGeom>
          <a:solidFill>
            <a:srgbClr val="FE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40930" y="2363129"/>
            <a:ext cx="283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МЕМЛЕКЕТТІК ҚАРАЖАТ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0930" y="3340534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МЕНШІКТІ ҚАРАЖАТ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40879" y="2343775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31,9</a:t>
            </a:r>
            <a:r>
              <a:rPr lang="ru-RU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0879" y="330975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57,6</a:t>
            </a:r>
            <a:r>
              <a:rPr lang="ru-RU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39727" y="2238844"/>
            <a:ext cx="755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k-KZ" sz="2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91,8</a:t>
            </a:r>
          </a:p>
          <a:p>
            <a:pPr algn="ctr"/>
            <a:r>
              <a:rPr lang="kk-KZ" sz="1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7975" y="3240193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166,0</a:t>
            </a:r>
          </a:p>
          <a:p>
            <a:pPr algn="ctr"/>
            <a:r>
              <a:rPr lang="kk-KZ" sz="1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rot="5400000">
            <a:off x="5452714" y="2927555"/>
            <a:ext cx="510669" cy="2973870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30711" y="4248810"/>
            <a:ext cx="2964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БАНКТЕРДІҢ КРЕДИТТЕРІ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23234" y="423682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4,0</a:t>
            </a:r>
            <a:r>
              <a:rPr lang="ru-RU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94588" y="4144494"/>
            <a:ext cx="755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11,4</a:t>
            </a:r>
          </a:p>
          <a:p>
            <a:pPr algn="ctr"/>
            <a:r>
              <a:rPr lang="kk-KZ" sz="1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647902" y="3589361"/>
            <a:ext cx="510669" cy="3364252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30709" y="5105808"/>
            <a:ext cx="3360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БАСҚА ДА ҚАРЫЗ ҚАРАЖАТЫ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3233" y="505552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6,5</a:t>
            </a:r>
            <a:r>
              <a:rPr lang="ru-RU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2EB3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1937" y="4963190"/>
            <a:ext cx="830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k-KZ" sz="2000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18,9 </a:t>
            </a:r>
          </a:p>
          <a:p>
            <a:pPr algn="ctr"/>
            <a:r>
              <a:rPr lang="kk-KZ" sz="1000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2EB3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04754" y="6504087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7" y="1480565"/>
            <a:ext cx="3902289" cy="26015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68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ХАЛЫҚАРАЛЫҚ ИНВЕСТИЦИЯЛЫҚ ЖӘНЕ ТУРИСТІК ФОРУМ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73" y="1480565"/>
            <a:ext cx="4031519" cy="26015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81814" y="817531"/>
            <a:ext cx="5580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КӨНЕ </a:t>
            </a:r>
            <a:r>
              <a:rPr lang="ru-RU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– ЖАҢА </a:t>
            </a:r>
            <a:r>
              <a:rPr lang="ru-RU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МҮМКІНДІКТЕР»</a:t>
            </a:r>
            <a:endParaRPr lang="ru-RU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389" y="4973221"/>
            <a:ext cx="242887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</a:t>
            </a:r>
            <a:r>
              <a:rPr lang="kk-KZ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меморандумға </a:t>
            </a:r>
          </a:p>
          <a:p>
            <a:pPr algn="ctr"/>
            <a:r>
              <a:rPr lang="kk-KZ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 қойылды</a:t>
            </a:r>
            <a:endParaRPr lang="ru-RU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683806" y="4673271"/>
            <a:ext cx="239039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Жеке инвестиция </a:t>
            </a:r>
            <a:endParaRPr lang="en-US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166</a:t>
            </a:r>
            <a:r>
              <a:rPr lang="kk-K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млрд.тг.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88325" y="5542838"/>
            <a:ext cx="9813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4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Өсім </a:t>
            </a:r>
            <a:endParaRPr lang="en-US" sz="1400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114,2</a:t>
            </a: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1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67" y="3706107"/>
            <a:ext cx="4273481" cy="25757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92005" y="651432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131050970"/>
              </p:ext>
            </p:extLst>
          </p:nvPr>
        </p:nvGraphicFramePr>
        <p:xfrm>
          <a:off x="145750" y="1291351"/>
          <a:ext cx="3768223" cy="243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204156" y="753099"/>
            <a:ext cx="3580877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 ӨНДІРІЛГЕН ӨНІМ</a:t>
            </a:r>
            <a:endParaRPr lang="ru-RU" sz="1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2894253658"/>
              </p:ext>
            </p:extLst>
          </p:nvPr>
        </p:nvGraphicFramePr>
        <p:xfrm>
          <a:off x="4560715" y="1582884"/>
          <a:ext cx="4043119" cy="462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1" name="Прямая соединительная линия 60"/>
          <p:cNvCxnSpPr/>
          <p:nvPr/>
        </p:nvCxnSpPr>
        <p:spPr>
          <a:xfrm>
            <a:off x="4403414" y="818759"/>
            <a:ext cx="0" cy="54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1452315" y="3824372"/>
            <a:ext cx="11727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kk-KZ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</a:t>
            </a:r>
            <a:endParaRPr lang="ru-RU" sz="11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0" name="Диаграмма 99"/>
          <p:cNvGraphicFramePr/>
          <p:nvPr>
            <p:extLst>
              <p:ext uri="{D42A27DB-BD31-4B8C-83A1-F6EECF244321}">
                <p14:modId xmlns:p14="http://schemas.microsoft.com/office/powerpoint/2010/main" val="2034675216"/>
              </p:ext>
            </p:extLst>
          </p:nvPr>
        </p:nvGraphicFramePr>
        <p:xfrm>
          <a:off x="163255" y="4199185"/>
          <a:ext cx="3750719" cy="244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1" name="Стрелка вверх 100"/>
          <p:cNvSpPr/>
          <p:nvPr/>
        </p:nvSpPr>
        <p:spPr>
          <a:xfrm>
            <a:off x="2850713" y="2192893"/>
            <a:ext cx="252000" cy="324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endParaRPr lang="ru-RU" sz="134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531651" y="2611220"/>
            <a:ext cx="873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60,4</a:t>
            </a:r>
            <a:endParaRPr lang="ru-RU" sz="9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2618748" y="5376389"/>
            <a:ext cx="640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20,2</a:t>
            </a:r>
            <a:endParaRPr lang="ru-RU" sz="105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-11285" y="2089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АГРОӨНЕРКӘСІП КЕШЕНІНІҢ ДАМУ КӨРСЕТКІШТЕРІ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699568" y="6515959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ru-RU" sz="8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2689" y="817961"/>
            <a:ext cx="3373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РЕСПУБЛИКАЛЫҚ </a:t>
            </a:r>
            <a:r>
              <a:rPr lang="kk-KZ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ДЕҢГЕЙДЕ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39" name="Заголовок 1"/>
          <p:cNvSpPr txBox="1">
            <a:spLocks/>
          </p:cNvSpPr>
          <p:nvPr/>
        </p:nvSpPr>
        <p:spPr bwMode="auto">
          <a:xfrm>
            <a:off x="3278705" y="1077934"/>
            <a:ext cx="1056342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млрд.тг.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0" name="Заголовок 1"/>
          <p:cNvSpPr txBox="1">
            <a:spLocks/>
          </p:cNvSpPr>
          <p:nvPr/>
        </p:nvSpPr>
        <p:spPr bwMode="auto">
          <a:xfrm>
            <a:off x="3109002" y="4046754"/>
            <a:ext cx="1191861" cy="3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млн. АҚШ $</a:t>
            </a: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71184"/>
              </p:ext>
            </p:extLst>
          </p:nvPr>
        </p:nvGraphicFramePr>
        <p:xfrm>
          <a:off x="1760458" y="2582834"/>
          <a:ext cx="724739" cy="50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6" name="CorelDRAW" r:id="rId7" imgW="1530671" imgH="1062044" progId="CorelDraw.Graphic.18">
                  <p:embed/>
                </p:oleObj>
              </mc:Choice>
              <mc:Fallback>
                <p:oleObj name="CorelDRAW" r:id="rId7" imgW="1530671" imgH="1062044" progId="CorelDraw.Graphic.18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0458" y="2582834"/>
                        <a:ext cx="724739" cy="50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605495" y="2224819"/>
            <a:ext cx="1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105,3</a:t>
            </a:r>
            <a:r>
              <a:rPr lang="en-US" sz="16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900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8084322" y="1382223"/>
            <a:ext cx="1093862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млрд.тг.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841218"/>
              </p:ext>
            </p:extLst>
          </p:nvPr>
        </p:nvGraphicFramePr>
        <p:xfrm>
          <a:off x="1667491" y="5423907"/>
          <a:ext cx="724739" cy="589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7" name="CorelDRAW" r:id="rId7" imgW="1530671" imgH="1062044" progId="CorelDraw.Graphic.18">
                  <p:embed/>
                </p:oleObj>
              </mc:Choice>
              <mc:Fallback>
                <p:oleObj name="CorelDRAW" r:id="rId7" imgW="1530671" imgH="1062044" progId="CorelDraw.Graphic.18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7491" y="5423907"/>
                        <a:ext cx="724739" cy="589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519612" y="5021957"/>
            <a:ext cx="109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12,6%</a:t>
            </a:r>
            <a:endParaRPr lang="ru-RU" sz="900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трелка вверх 22"/>
          <p:cNvSpPr/>
          <p:nvPr/>
        </p:nvSpPr>
        <p:spPr>
          <a:xfrm>
            <a:off x="2812830" y="5088013"/>
            <a:ext cx="252000" cy="324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endParaRPr lang="ru-RU" sz="1349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88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Диаграмма 67"/>
          <p:cNvGraphicFramePr/>
          <p:nvPr>
            <p:extLst>
              <p:ext uri="{D42A27DB-BD31-4B8C-83A1-F6EECF244321}">
                <p14:modId xmlns:p14="http://schemas.microsoft.com/office/powerpoint/2010/main" val="3296006646"/>
              </p:ext>
            </p:extLst>
          </p:nvPr>
        </p:nvGraphicFramePr>
        <p:xfrm>
          <a:off x="3184776" y="1278244"/>
          <a:ext cx="2754082" cy="243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5" name="Прямоугольник 94"/>
          <p:cNvSpPr/>
          <p:nvPr/>
        </p:nvSpPr>
        <p:spPr>
          <a:xfrm>
            <a:off x="-11285" y="270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ӨСІМДІК ШАРУАШЫЛЫҒЫ</a:t>
            </a:r>
            <a:endParaRPr lang="kk-KZ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268541896"/>
              </p:ext>
            </p:extLst>
          </p:nvPr>
        </p:nvGraphicFramePr>
        <p:xfrm>
          <a:off x="-23762" y="1347369"/>
          <a:ext cx="3203363" cy="1882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714728" y="722473"/>
            <a:ext cx="1926217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ЕГІС КӨЛЕМІ</a:t>
            </a:r>
            <a:endParaRPr lang="ru-RU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3210523" y="609772"/>
            <a:ext cx="0" cy="28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266221161"/>
              </p:ext>
            </p:extLst>
          </p:nvPr>
        </p:nvGraphicFramePr>
        <p:xfrm>
          <a:off x="5979963" y="1181321"/>
          <a:ext cx="3005447" cy="219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1897400"/>
              </p:ext>
            </p:extLst>
          </p:nvPr>
        </p:nvGraphicFramePr>
        <p:xfrm>
          <a:off x="5829820" y="3873244"/>
          <a:ext cx="3186053" cy="253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076549" y="662389"/>
            <a:ext cx="2811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ТАМШЫЛАТЫП СУҒАРУ</a:t>
            </a:r>
            <a:endParaRPr lang="ru-RU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13166" y="3410110"/>
            <a:ext cx="1483613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ЖЫЛЫЖАЙ</a:t>
            </a:r>
            <a:endParaRPr lang="ru-RU" sz="1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028146" y="2254669"/>
            <a:ext cx="625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7,2</a:t>
            </a:r>
            <a:endParaRPr lang="ru-RU" sz="105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трелка вверх 30"/>
          <p:cNvSpPr/>
          <p:nvPr/>
        </p:nvSpPr>
        <p:spPr>
          <a:xfrm>
            <a:off x="8167070" y="2020863"/>
            <a:ext cx="167174" cy="19226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endParaRPr lang="ru-RU" sz="134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64960" y="5097826"/>
            <a:ext cx="913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181,3</a:t>
            </a:r>
            <a:endParaRPr lang="ru-RU" sz="105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трелка вверх 40"/>
          <p:cNvSpPr/>
          <p:nvPr/>
        </p:nvSpPr>
        <p:spPr>
          <a:xfrm>
            <a:off x="8170926" y="4905557"/>
            <a:ext cx="167174" cy="19226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endParaRPr lang="ru-RU" sz="1349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984850" y="1184631"/>
            <a:ext cx="827035" cy="1811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r>
              <a:rPr lang="kk-KZ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ҚР – 73</a:t>
            </a:r>
            <a:r>
              <a:rPr lang="ru-RU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993922" y="4086806"/>
            <a:ext cx="827035" cy="1811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4">
              <a:defRPr/>
            </a:pPr>
            <a:r>
              <a:rPr lang="kk-KZ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ҚР – </a:t>
            </a:r>
            <a:r>
              <a:rPr lang="ru-RU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</a:t>
            </a:r>
            <a:endParaRPr lang="ru-RU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 bwMode="auto">
          <a:xfrm>
            <a:off x="2319393" y="1094234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мың 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907936" y="647377"/>
            <a:ext cx="0" cy="583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Заголовок 1"/>
          <p:cNvSpPr txBox="1">
            <a:spLocks/>
          </p:cNvSpPr>
          <p:nvPr/>
        </p:nvSpPr>
        <p:spPr bwMode="auto">
          <a:xfrm>
            <a:off x="8335200" y="1125921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мың 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 bwMode="auto">
          <a:xfrm>
            <a:off x="8374847" y="3837239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93182" y="651986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044881" y="508437"/>
            <a:ext cx="3031668" cy="78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ЕГІСТІКТІ ӘРТАРАПТАНДЫРУ</a:t>
            </a:r>
            <a:endParaRPr lang="ru-RU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5104958" y="1150668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мың 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65201" y="4250437"/>
            <a:ext cx="4735286" cy="351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Масақты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дәнді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дақылдар өнімділігі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17,8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ц/га </a:t>
            </a:r>
          </a:p>
          <a:p>
            <a:pPr algn="just"/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тн өнім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жиналды, өсім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+86,1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тн. 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381851" y="5110385"/>
            <a:ext cx="4723754" cy="284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Мақта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дақылы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340,7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тн. жиналды, өсім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+10,2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 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70967" y="5521097"/>
            <a:ext cx="4723754" cy="6489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Көкөніс, бақша дақылдары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 өнім жиналып,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рекордтық көрсеткішке қол жеткізілді.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млн.тн Ресей, Беларусь, Латвия, Германияға экспортталса,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тн. еліміздің солтүстік өңірлеріне жөнелтілді.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381851" y="6300867"/>
            <a:ext cx="4723754" cy="3703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Қарқынды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баулар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2800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га-ға жеткізіліп, жеміс-жидектің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мың тн,  жүзімнен </a:t>
            </a:r>
            <a:r>
              <a:rPr lang="kk-KZ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kk-KZ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 тн  өнім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жиналды.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81204" y="4697509"/>
            <a:ext cx="4735286" cy="322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үгері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өнім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жиналды, өсім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+47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тн. 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381204" y="3758336"/>
            <a:ext cx="4723754" cy="391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Өсімдік шаруашылығының жалпы өнім көлемі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286,3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млдр.тг.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құрады.  </a:t>
            </a:r>
          </a:p>
          <a:p>
            <a:pPr algn="just"/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 </a:t>
            </a:r>
            <a:r>
              <a:rPr lang="kk-KZ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+6,7 </a:t>
            </a:r>
            <a:r>
              <a:rPr lang="kk-KZ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тг. артты.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597429"/>
              </p:ext>
            </p:extLst>
          </p:nvPr>
        </p:nvGraphicFramePr>
        <p:xfrm>
          <a:off x="1215549" y="2324913"/>
          <a:ext cx="724739" cy="50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CorelDRAW" r:id="rId8" imgW="1530671" imgH="1062044" progId="CorelDraw.Graphic.18">
                  <p:embed/>
                </p:oleObj>
              </mc:Choice>
              <mc:Fallback>
                <p:oleObj name="CorelDRAW" r:id="rId8" imgW="1530671" imgH="1062044" progId="CorelDraw.Graphic.18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5549" y="2324913"/>
                        <a:ext cx="724739" cy="50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057155" y="1985722"/>
            <a:ext cx="1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+15</a:t>
            </a:r>
          </a:p>
        </p:txBody>
      </p: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953220"/>
              </p:ext>
            </p:extLst>
          </p:nvPr>
        </p:nvGraphicFramePr>
        <p:xfrm>
          <a:off x="7145015" y="2370190"/>
          <a:ext cx="724739" cy="50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CorelDRAW" r:id="rId8" imgW="1530671" imgH="1062044" progId="CorelDraw.Graphic.18">
                  <p:embed/>
                </p:oleObj>
              </mc:Choice>
              <mc:Fallback>
                <p:oleObj name="CorelDRAW" r:id="rId8" imgW="1530671" imgH="1062044" progId="CorelDraw.Graphic.18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45015" y="2370190"/>
                        <a:ext cx="724739" cy="50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927146" y="1992899"/>
            <a:ext cx="1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+14,4</a:t>
            </a:r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932243"/>
              </p:ext>
            </p:extLst>
          </p:nvPr>
        </p:nvGraphicFramePr>
        <p:xfrm>
          <a:off x="7082399" y="5462618"/>
          <a:ext cx="724739" cy="50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CorelDRAW" r:id="rId8" imgW="1530671" imgH="1062044" progId="CorelDraw.Graphic.18">
                  <p:embed/>
                </p:oleObj>
              </mc:Choice>
              <mc:Fallback>
                <p:oleObj name="CorelDRAW" r:id="rId8" imgW="1530671" imgH="1062044" progId="CorelDraw.Graphic.18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2399" y="5462618"/>
                        <a:ext cx="724739" cy="50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924005" y="5075802"/>
            <a:ext cx="1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+381</a:t>
            </a:r>
          </a:p>
        </p:txBody>
      </p:sp>
    </p:spTree>
    <p:extLst>
      <p:ext uri="{BB962C8B-B14F-4D97-AF65-F5344CB8AC3E}">
        <p14:creationId xmlns:p14="http://schemas.microsoft.com/office/powerpoint/2010/main" val="38749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3006994535"/>
              </p:ext>
            </p:extLst>
          </p:nvPr>
        </p:nvGraphicFramePr>
        <p:xfrm>
          <a:off x="5399706" y="915737"/>
          <a:ext cx="3908313" cy="533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Прямоугольник 94"/>
          <p:cNvSpPr/>
          <p:nvPr/>
        </p:nvSpPr>
        <p:spPr>
          <a:xfrm>
            <a:off x="0" y="-709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k-KZ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4156" y="64424"/>
            <a:ext cx="3198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ШАРУАШЫЛЫҒЫ</a:t>
            </a: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355071"/>
              </p:ext>
            </p:extLst>
          </p:nvPr>
        </p:nvGraphicFramePr>
        <p:xfrm>
          <a:off x="367746" y="1534608"/>
          <a:ext cx="4033505" cy="459600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03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353">
                <a:tc>
                  <a:txBody>
                    <a:bodyPr/>
                    <a:lstStyle/>
                    <a:p>
                      <a:pPr marL="0" marR="0" indent="0" algn="l" defTabSz="14255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endParaRPr lang="ru-RU" sz="1400" b="1" kern="1200" dirty="0" smtClean="0">
                        <a:solidFill>
                          <a:srgbClr val="FE30D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Шығыс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Батыс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Қарағанды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Ақтөбе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Қостанай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Ақмола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Жамбыл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Солтүстік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Қызылорда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Маңғыстау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r>
                        <a:rPr lang="kk-KZ" sz="14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3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Астана қ.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60" name="Диаграмма 59"/>
          <p:cNvGraphicFramePr/>
          <p:nvPr>
            <p:extLst>
              <p:ext uri="{D42A27DB-BD31-4B8C-83A1-F6EECF244321}">
                <p14:modId xmlns:p14="http://schemas.microsoft.com/office/powerpoint/2010/main" val="3601501340"/>
              </p:ext>
            </p:extLst>
          </p:nvPr>
        </p:nvGraphicFramePr>
        <p:xfrm>
          <a:off x="1210855" y="1385386"/>
          <a:ext cx="4057999" cy="509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Заголовок 1"/>
          <p:cNvSpPr txBox="1">
            <a:spLocks/>
          </p:cNvSpPr>
          <p:nvPr/>
        </p:nvSpPr>
        <p:spPr bwMode="auto">
          <a:xfrm>
            <a:off x="1281869" y="864142"/>
            <a:ext cx="1811148" cy="21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ІРІ ҚАРА МАЛ</a:t>
            </a:r>
            <a:endParaRPr lang="kk-KZ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216812"/>
              </p:ext>
            </p:extLst>
          </p:nvPr>
        </p:nvGraphicFramePr>
        <p:xfrm>
          <a:off x="4895505" y="1534608"/>
          <a:ext cx="3829752" cy="45404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82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endParaRPr lang="ru-RU" sz="1400" b="1" kern="1200" dirty="0" smtClean="0">
                        <a:solidFill>
                          <a:srgbClr val="FE30D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Жамбыл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Шығыс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Батыс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Ақтөбе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Қарағанды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Қызылорда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Ақмола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Қостанай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Солтүстік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Маңғыстау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r>
                        <a:rPr lang="kk-KZ" sz="14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0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Астана қ.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7968465" y="1172045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</a:t>
            </a: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ың бас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6" name="Заголовок 1"/>
          <p:cNvSpPr txBox="1">
            <a:spLocks/>
          </p:cNvSpPr>
          <p:nvPr/>
        </p:nvSpPr>
        <p:spPr bwMode="auto">
          <a:xfrm>
            <a:off x="5887897" y="861022"/>
            <a:ext cx="1531874" cy="2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ҚОЙ, ЕШКІ</a:t>
            </a:r>
            <a:endParaRPr lang="kk-KZ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Заголовок 1"/>
          <p:cNvSpPr txBox="1">
            <a:spLocks/>
          </p:cNvSpPr>
          <p:nvPr/>
        </p:nvSpPr>
        <p:spPr bwMode="auto">
          <a:xfrm>
            <a:off x="249248" y="1160723"/>
            <a:ext cx="1459911" cy="26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600" b="1" dirty="0">
                <a:solidFill>
                  <a:srgbClr val="9848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ҚР 7 137,9</a:t>
            </a:r>
            <a:endParaRPr lang="kk-KZ" sz="1600" b="1" dirty="0">
              <a:solidFill>
                <a:srgbClr val="9848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Заголовок 1"/>
          <p:cNvSpPr txBox="1">
            <a:spLocks/>
          </p:cNvSpPr>
          <p:nvPr/>
        </p:nvSpPr>
        <p:spPr bwMode="auto">
          <a:xfrm>
            <a:off x="3613376" y="1158764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</a:t>
            </a: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ың бас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9" name="Заголовок 1"/>
          <p:cNvSpPr txBox="1">
            <a:spLocks/>
          </p:cNvSpPr>
          <p:nvPr/>
        </p:nvSpPr>
        <p:spPr bwMode="auto">
          <a:xfrm>
            <a:off x="4724366" y="1150216"/>
            <a:ext cx="1568446" cy="26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9848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ҚР 18 677,9</a:t>
            </a:r>
            <a:endParaRPr lang="kk-KZ" sz="1600" b="1" dirty="0">
              <a:solidFill>
                <a:srgbClr val="9848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5921" y="651344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-11285" y="264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k-KZ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" y="55874"/>
            <a:ext cx="913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ШАРУАШЫЛЫҒЫ</a:t>
            </a: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99755"/>
              </p:ext>
            </p:extLst>
          </p:nvPr>
        </p:nvGraphicFramePr>
        <p:xfrm>
          <a:off x="361849" y="1644611"/>
          <a:ext cx="4033505" cy="450736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03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Шығыс Қазақстан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endParaRPr lang="ru-RU" sz="1400" b="1" kern="1200" dirty="0" smtClean="0">
                        <a:solidFill>
                          <a:srgbClr val="FE30D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Қарағанды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Батыс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Ақмола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Қызылорда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Ақтөбе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Жамбыл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Солтүстік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Қостанай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Маңғыстау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r>
                        <a:rPr lang="kk-KZ" sz="14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51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Астана қ.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60" name="Диаграмма 59"/>
          <p:cNvGraphicFramePr/>
          <p:nvPr>
            <p:extLst>
              <p:ext uri="{D42A27DB-BD31-4B8C-83A1-F6EECF244321}">
                <p14:modId xmlns:p14="http://schemas.microsoft.com/office/powerpoint/2010/main" val="1483597110"/>
              </p:ext>
            </p:extLst>
          </p:nvPr>
        </p:nvGraphicFramePr>
        <p:xfrm>
          <a:off x="1461331" y="1392964"/>
          <a:ext cx="3814653" cy="512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Заголовок 1"/>
          <p:cNvSpPr txBox="1">
            <a:spLocks/>
          </p:cNvSpPr>
          <p:nvPr/>
        </p:nvSpPr>
        <p:spPr bwMode="auto">
          <a:xfrm>
            <a:off x="1809416" y="888438"/>
            <a:ext cx="1138369" cy="3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None/>
            </a:pPr>
            <a:r>
              <a:rPr lang="kk-KZ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ЖЫЛҚЫ</a:t>
            </a:r>
            <a:endParaRPr lang="kk-KZ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78232"/>
              </p:ext>
            </p:extLst>
          </p:nvPr>
        </p:nvGraphicFramePr>
        <p:xfrm>
          <a:off x="4868031" y="1657717"/>
          <a:ext cx="3894971" cy="44942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89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Маңғыстау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Қызылорда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FE30D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endParaRPr lang="ru-RU" sz="1400" b="1" kern="1200" dirty="0" smtClean="0">
                        <a:solidFill>
                          <a:srgbClr val="FE30D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Ақтөбе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Жамбыл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Батыс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Қарағанды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Шығыс Қазақстан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Қостанай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Ақмола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Солтүстік Қазақстан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algn="l" fontAlgn="ctr"/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</a:t>
                      </a:r>
                      <a:r>
                        <a:rPr lang="kk-KZ" sz="14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Астана қ.</a:t>
                      </a:r>
                      <a:endParaRPr lang="ru-RU" sz="14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143" marR="7143" marT="714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209796146"/>
              </p:ext>
            </p:extLst>
          </p:nvPr>
        </p:nvGraphicFramePr>
        <p:xfrm>
          <a:off x="6402124" y="1288912"/>
          <a:ext cx="3289700" cy="522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6" name="Заголовок 1"/>
          <p:cNvSpPr txBox="1">
            <a:spLocks/>
          </p:cNvSpPr>
          <p:nvPr/>
        </p:nvSpPr>
        <p:spPr bwMode="auto">
          <a:xfrm>
            <a:off x="6349395" y="922736"/>
            <a:ext cx="932241" cy="2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None/>
            </a:pPr>
            <a:r>
              <a:rPr lang="kk-K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ТҮЙЕ</a:t>
            </a:r>
            <a:endParaRPr lang="kk-KZ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7968465" y="1291685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</a:t>
            </a: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ың бас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49248" y="1288912"/>
            <a:ext cx="1400090" cy="22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600" b="1" dirty="0">
                <a:solidFill>
                  <a:srgbClr val="9848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ҚР 2 623,7</a:t>
            </a:r>
            <a:endParaRPr lang="kk-KZ" sz="1600" b="1" dirty="0">
              <a:solidFill>
                <a:srgbClr val="9848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613376" y="1278404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</a:t>
            </a: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ың бас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640174" y="1285447"/>
            <a:ext cx="1504178" cy="22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600" b="1" dirty="0">
                <a:solidFill>
                  <a:srgbClr val="9848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ҚР 202,2</a:t>
            </a:r>
            <a:endParaRPr lang="kk-KZ" sz="1600" b="1" dirty="0">
              <a:solidFill>
                <a:srgbClr val="9848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8445" y="651722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61" y="766967"/>
            <a:ext cx="4656057" cy="2848150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-11285" y="266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k-KZ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8118" y="47334"/>
            <a:ext cx="4950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 ШАРУАШЫЛЫҒЫ ЭКСПОРТЫ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8" y="4404998"/>
            <a:ext cx="3142076" cy="20128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0" y="4271822"/>
            <a:ext cx="2365210" cy="21783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63" y="4391499"/>
            <a:ext cx="2418151" cy="2029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1683" y="3615117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9 600 </a:t>
            </a:r>
            <a:r>
              <a:rPr lang="kk-K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тонна ет экспортталды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47" y="1596070"/>
            <a:ext cx="2614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Республикада ет </a:t>
            </a: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экспортының үлесі</a:t>
            </a:r>
            <a:r>
              <a:rPr lang="kk-K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54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01728" y="651263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4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118308" y="748928"/>
            <a:ext cx="228547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utoShape 6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232582" y="863202"/>
            <a:ext cx="228547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AutoShape 8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346855" y="977475"/>
            <a:ext cx="228547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AutoShape 10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461129" y="1091749"/>
            <a:ext cx="228547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32583" y="2440284"/>
            <a:ext cx="8693704" cy="612866"/>
          </a:xfrm>
          <a:prstGeom prst="round2Diag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37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Ð°ÑÑÐ¸Ð½ÐºÐ¸ Ð¿Ð¾ Ð·Ð°Ð¿ÑÐ¾ÑÑ ÑÐµÐ»ÑÑÐ¾Ð· ÑÐµÑÐ½Ð¸ÐºÐ°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94" y="5231602"/>
            <a:ext cx="1177286" cy="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°Ð½Ð³ÑÑ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3" y="934595"/>
            <a:ext cx="733190" cy="5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¿Ð»Ð¾Ð´Ð¾Ð²Ð¾Ðµ Ð´ÐµÑÐµÐ²Ð¾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75" y="3506150"/>
            <a:ext cx="765342" cy="6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729" y="3471112"/>
            <a:ext cx="999678" cy="6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Ð¼Ð¸Ð½ ÑÐ´Ð¾Ð±ÑÐµÐ½Ð¸Ñ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7" y="3588608"/>
            <a:ext cx="650396" cy="6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ÐÐ°ÑÑÐ¸Ð½ÐºÐ¸ Ð¿Ð¾ Ð·Ð°Ð¿ÑÐ¾ÑÑ ÑÐ»Ð¾Ð¿Ð¾Ðº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4" y="3571169"/>
            <a:ext cx="843260" cy="5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ÐÐ°ÑÑÐ¸Ð½ÐºÐ¸ Ð¿Ð¾ Ð·Ð°Ð¿ÑÐ¾ÑÑ ÐºÐ°Ð¿ÐµÐ»ÑÐ½Ð¾Ðµ Ð¾ÑÐ¾ÑÐµÐ½Ð¸Ðµ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5" y="3509113"/>
            <a:ext cx="881384" cy="6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64" y="849381"/>
            <a:ext cx="920586" cy="7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ÐÐ°ÑÑÐ¸Ð½ÐºÐ¸ Ð¿Ð¾ Ð·Ð°Ð¿ÑÐ¾ÑÑ ÑÑÑ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3" y="1023007"/>
            <a:ext cx="715038" cy="6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062544" y="4259841"/>
            <a:ext cx="111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ЖЫЛЫЖАЙ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+181 ГА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43149" y="4221565"/>
            <a:ext cx="123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МАҚТА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</a:t>
            </a:r>
            <a:r>
              <a:rPr lang="kk-KZ" sz="1200" b="1" dirty="0">
                <a:solidFill>
                  <a:srgbClr val="C00000"/>
                </a:solidFill>
                <a:latin typeface="Calibri"/>
              </a:rPr>
              <a:t>340,7 мың тн.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52481" y="4199514"/>
            <a:ext cx="137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ТАМШЫЛАТЫП СУАРУ 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+340,7 мың тн.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64" name="Picture 4" descr="Картинки по запросу мясо картинка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902693"/>
            <a:ext cx="861791" cy="7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870373" y="1544952"/>
            <a:ext cx="12276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ЕТ- 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>
              <a:defRPr/>
            </a:pPr>
            <a:r>
              <a:rPr lang="kk-KZ" sz="1350" b="1" dirty="0">
                <a:solidFill>
                  <a:srgbClr val="C00000"/>
                </a:solidFill>
                <a:latin typeface="Calibri"/>
              </a:rPr>
              <a:t>+10,1 мың тн.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92855" y="1553210"/>
            <a:ext cx="134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ЖҰМЫРТҚА- 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C00000"/>
                </a:solidFill>
                <a:latin typeface="Calibri"/>
              </a:rPr>
              <a:t>+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7,3 млн дана.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33227" y="1544952"/>
            <a:ext cx="12356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ІҚМ БАСЫ- 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kk-KZ" sz="1350" b="1" dirty="0">
                <a:solidFill>
                  <a:srgbClr val="C00000"/>
                </a:solidFill>
                <a:latin typeface="Calibri"/>
              </a:rPr>
              <a:t>+78,3 мың бас 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46983" y="1544952"/>
            <a:ext cx="1293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kk-KZ" sz="1350" b="1" dirty="0">
                <a:solidFill>
                  <a:prstClr val="black"/>
                </a:solidFill>
                <a:latin typeface="Calibri"/>
              </a:rPr>
              <a:t>ҮТ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C00000"/>
                </a:solidFill>
                <a:latin typeface="Calibri"/>
              </a:rPr>
              <a:t>+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19,3 мың тн</a:t>
            </a:r>
            <a:r>
              <a:rPr lang="kk-KZ" sz="1350" b="1" dirty="0">
                <a:solidFill>
                  <a:prstClr val="black"/>
                </a:solidFill>
                <a:latin typeface="Calibri"/>
              </a:rPr>
              <a:t>.</a:t>
            </a:r>
            <a:endParaRPr lang="ru-RU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0456" y="4233670"/>
            <a:ext cx="123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ҚАРҚЫНДЫ БАУ 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+178 ГА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71" name="Picture 47" descr="ÐÐ°ÑÑÐ¸Ð½ÐºÐ¸ Ð¿Ð¾ Ð·Ð°Ð¿ÑÐ¾ÑÑ Ð¼Ð°ÑÐ»Ð¾ ÑÐ»Ð¸Ð²Ð¾ÑÐ½Ð¾Ð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84" y="903093"/>
            <a:ext cx="945750" cy="7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095265" y="1576970"/>
            <a:ext cx="1293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МАЙ</a:t>
            </a:r>
          </a:p>
          <a:p>
            <a:pPr algn="ctr">
              <a:defRPr/>
            </a:pPr>
            <a:r>
              <a:rPr lang="kk-KZ" sz="1350" b="1" dirty="0">
                <a:solidFill>
                  <a:srgbClr val="C00000"/>
                </a:solidFill>
                <a:latin typeface="Calibri"/>
              </a:rPr>
              <a:t>+239,7 тн.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227" y="1582416"/>
            <a:ext cx="1293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ІРІМШІК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C00000"/>
                </a:solidFill>
                <a:latin typeface="Calibri"/>
              </a:rPr>
              <a:t>+</a:t>
            </a:r>
            <a:r>
              <a:rPr lang="kk-KZ" sz="1350" b="1" dirty="0">
                <a:solidFill>
                  <a:srgbClr val="C00000"/>
                </a:solidFill>
                <a:latin typeface="Calibri"/>
              </a:rPr>
              <a:t>407,2 тн.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548387" y="5938537"/>
            <a:ext cx="198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СҮТ ҚАБЫЛДАУ БЕКЕТІ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+5 </a:t>
            </a:r>
            <a:r>
              <a:rPr lang="kk-KZ" sz="1200" b="1" dirty="0">
                <a:solidFill>
                  <a:prstClr val="black"/>
                </a:solidFill>
                <a:latin typeface="Calibri"/>
              </a:rPr>
              <a:t>дана</a:t>
            </a:r>
            <a:endParaRPr lang="ru-RU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73" name="Picture 4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44" y="5231601"/>
            <a:ext cx="1005314" cy="631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ÐÐ°ÑÑÐ¸Ð½ÐºÐ¸ Ð¿Ð¾ Ð·Ð°Ð¿ÑÐ¾ÑÑ ÑÐºÐ²Ð°Ð¶Ð¸Ð½Ð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4" y="5231603"/>
            <a:ext cx="1116123" cy="613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0" y="4974437"/>
            <a:ext cx="9144000" cy="80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668781" y="5855850"/>
            <a:ext cx="182623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pPr>
              <a:defRPr/>
            </a:pPr>
            <a:r>
              <a:rPr lang="kk-KZ" sz="1500" dirty="0">
                <a:solidFill>
                  <a:prstClr val="black"/>
                </a:solidFill>
                <a:latin typeface="Calibri"/>
              </a:rPr>
              <a:t>ҚҰРАЛ-</a:t>
            </a:r>
            <a:r>
              <a:rPr lang="kk-KZ" sz="1350" dirty="0">
                <a:solidFill>
                  <a:prstClr val="black"/>
                </a:solidFill>
                <a:latin typeface="Calibri"/>
              </a:rPr>
              <a:t> ЖАБДЫҚТАР</a:t>
            </a:r>
          </a:p>
          <a:p>
            <a:pPr>
              <a:defRPr/>
            </a:pPr>
            <a:r>
              <a:rPr lang="kk-KZ" sz="1350" dirty="0">
                <a:solidFill>
                  <a:srgbClr val="C00000"/>
                </a:solidFill>
                <a:latin typeface="Calibri"/>
              </a:rPr>
              <a:t>+51</a:t>
            </a:r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79" name="Picture 5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13" y="5197242"/>
            <a:ext cx="977282" cy="655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3804357" y="5892370"/>
            <a:ext cx="1748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pPr>
              <a:defRPr/>
            </a:pPr>
            <a:r>
              <a:rPr lang="kk-KZ" sz="1350" dirty="0">
                <a:solidFill>
                  <a:prstClr val="black"/>
                </a:solidFill>
                <a:latin typeface="Calibri"/>
              </a:rPr>
              <a:t>ҚҰДЫҚТАР</a:t>
            </a:r>
          </a:p>
          <a:p>
            <a:pPr>
              <a:defRPr/>
            </a:pPr>
            <a:r>
              <a:rPr lang="kk-KZ" sz="1350" dirty="0">
                <a:solidFill>
                  <a:srgbClr val="C00000"/>
                </a:solidFill>
                <a:latin typeface="Calibri"/>
              </a:rPr>
              <a:t>+354</a:t>
            </a:r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34060" y="5844940"/>
            <a:ext cx="1598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350" b="1" dirty="0">
                <a:solidFill>
                  <a:prstClr val="black"/>
                </a:solidFill>
                <a:latin typeface="Calibri"/>
              </a:rPr>
              <a:t>ТЕХНИКА</a:t>
            </a:r>
          </a:p>
          <a:p>
            <a:pPr algn="ctr">
              <a:defRPr/>
            </a:pPr>
            <a:r>
              <a:rPr lang="kk-KZ" sz="1350" b="1" dirty="0">
                <a:solidFill>
                  <a:srgbClr val="C00000"/>
                </a:solidFill>
                <a:latin typeface="Calibri"/>
              </a:rPr>
              <a:t>+229 </a:t>
            </a:r>
            <a:r>
              <a:rPr lang="kk-KZ" sz="1350" b="1" dirty="0">
                <a:solidFill>
                  <a:prstClr val="black"/>
                </a:solidFill>
                <a:latin typeface="Calibri"/>
              </a:rPr>
              <a:t>дана</a:t>
            </a:r>
            <a:endParaRPr lang="ru-RU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85104" y="4233669"/>
            <a:ext cx="123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ТЫҢАЙТҚЫШ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+91,7 мың тн.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81" name="Picture 57" descr="ÐÐ°ÑÑÐ¸Ð½ÐºÐ¸ Ð¿Ð¾ Ð·Ð°Ð¿ÑÐ¾ÑÑ Ð¿Ð¾Ð¼Ð¸Ð´Ð¾ÑÑ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78" y="3477553"/>
            <a:ext cx="817778" cy="7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73" y="3544057"/>
            <a:ext cx="1182314" cy="8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Картинки по запросу мясо картинка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6" y="5163670"/>
            <a:ext cx="750072" cy="62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185104" y="5828784"/>
            <a:ext cx="13802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pPr>
              <a:defRPr/>
            </a:pPr>
            <a:r>
              <a:rPr lang="kk-KZ" sz="1350" dirty="0">
                <a:solidFill>
                  <a:prstClr val="black"/>
                </a:solidFill>
                <a:latin typeface="Calibri"/>
              </a:rPr>
              <a:t>ЕТ ЭКСПОРТЫ</a:t>
            </a:r>
          </a:p>
          <a:p>
            <a:pPr>
              <a:defRPr/>
            </a:pPr>
            <a:r>
              <a:rPr lang="kk-KZ" sz="1350" dirty="0">
                <a:solidFill>
                  <a:srgbClr val="C00000"/>
                </a:solidFill>
                <a:latin typeface="Calibri"/>
              </a:rPr>
              <a:t>9,6 мың  тн.</a:t>
            </a:r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89" name="Picture 65" descr="ÐÐ°ÑÑÐ¸Ð½ÐºÐ¸ Ð¿Ð¾ Ð·Ð°Ð¿ÑÐ¾ÑÑ ÐºÐ°ÑÐ¿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90" y="824447"/>
            <a:ext cx="1068312" cy="8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2510449" y="1556506"/>
            <a:ext cx="1436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</a:rPr>
              <a:t>БАЛЫҚ ЭКСПОРТЫ</a:t>
            </a:r>
            <a:endParaRPr lang="kk-KZ" sz="1200" b="1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6,9 мың тн</a:t>
            </a:r>
            <a:r>
              <a:rPr lang="kk-KZ" sz="1200" b="1" dirty="0">
                <a:solidFill>
                  <a:prstClr val="black"/>
                </a:solidFill>
                <a:latin typeface="Calibri"/>
              </a:rPr>
              <a:t>.</a:t>
            </a:r>
            <a:endParaRPr lang="ru-RU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625906" y="4199515"/>
            <a:ext cx="13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ҚЫЗАНАҚ 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+61,2 мың тн.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991152" y="4221565"/>
            <a:ext cx="13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prstClr val="black"/>
                </a:solidFill>
                <a:latin typeface="Calibri"/>
              </a:rPr>
              <a:t>ҚИЯР</a:t>
            </a:r>
          </a:p>
          <a:p>
            <a:pPr algn="ctr">
              <a:defRPr/>
            </a:pPr>
            <a:r>
              <a:rPr lang="kk-KZ" sz="1200" b="1" dirty="0">
                <a:solidFill>
                  <a:srgbClr val="C00000"/>
                </a:solidFill>
                <a:latin typeface="Calibri"/>
              </a:rPr>
              <a:t>+38,5 мың тн.</a:t>
            </a:r>
            <a:endParaRPr lang="ru-RU" sz="1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-11285" y="1194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 ШАРУАШЫЛЫҒЫН МЕМЛЕКЕТТІК ҚОЛДАУ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05537" y="652576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56" y="831200"/>
            <a:ext cx="941754" cy="7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 РЕСПУБЛИКАСЫ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ПРЕЗИДЕНТІНІҢ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ЖЫЛҒЫ 19 МАУСЫМЫНДАҒЫ 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№702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ЖАРЛЫҒЫ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5194" y="6523851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5" y="2212049"/>
            <a:ext cx="4524945" cy="34152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8695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«Облыс орталығы ғасырлар бойы қазақ хандығының және бүкіл түркі әлемінің саяси әрі рухани орталығы болған Түркістан қаласына көшіріледі»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98" y="1852944"/>
            <a:ext cx="2815501" cy="1873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99" y="4053448"/>
            <a:ext cx="2815500" cy="18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-11285" y="6147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ЖЫЛҒА ӨСІМДІК ШАРУАШЫЛЫҒЫНЫҢ ЖОСПАРЫ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136005" y="663710"/>
            <a:ext cx="1803273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ЕГІС КӨЛЕМІ</a:t>
            </a:r>
            <a:endParaRPr lang="ru-RU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647344" y="3614600"/>
            <a:ext cx="7994543" cy="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670788" y="667878"/>
            <a:ext cx="2836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ТАМШЫЛАТЫП СУҒАРУ</a:t>
            </a:r>
            <a:endParaRPr lang="ru-RU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10776" y="3717412"/>
            <a:ext cx="165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ЖЫЛЫЖАЙ</a:t>
            </a:r>
            <a:endParaRPr lang="ru-RU" sz="1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686319" y="1151004"/>
            <a:ext cx="0" cy="51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975814" y="3729509"/>
            <a:ext cx="217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94">
              <a:lnSpc>
                <a:spcPct val="150000"/>
              </a:lnSpc>
              <a:spcAft>
                <a:spcPts val="600"/>
              </a:spcAft>
              <a:defRPr/>
            </a:pPr>
            <a:r>
              <a:rPr lang="kk-KZ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ҚАРҚЫНДЫ БАУ</a:t>
            </a:r>
            <a:endParaRPr lang="ru-RU" sz="1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2563" y="2074959"/>
            <a:ext cx="626884" cy="111921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60231" y="244261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25190" y="1851203"/>
            <a:ext cx="626884" cy="134297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2274974" y="2306569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ж.</a:t>
            </a:r>
          </a:p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0323" y="1609911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2E75B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813</a:t>
            </a:r>
            <a:endParaRPr lang="kk-KZ" sz="2400" b="1" dirty="0">
              <a:solidFill>
                <a:srgbClr val="2E75B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2548" y="135425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2E75B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822,4</a:t>
            </a:r>
            <a:endParaRPr lang="kk-KZ" sz="2400" b="1" dirty="0">
              <a:solidFill>
                <a:srgbClr val="2E75B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953750" y="2072510"/>
            <a:ext cx="626884" cy="1119216"/>
          </a:xfrm>
          <a:prstGeom prst="rect">
            <a:avLst/>
          </a:prstGeom>
          <a:solidFill>
            <a:srgbClr val="FE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691418" y="2449695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656375" y="1848755"/>
            <a:ext cx="626884" cy="1342971"/>
          </a:xfrm>
          <a:prstGeom prst="rect">
            <a:avLst/>
          </a:prstGeom>
          <a:solidFill>
            <a:srgbClr val="FE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7415684" y="2304120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ж.</a:t>
            </a:r>
          </a:p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41057" y="1607462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 </a:t>
            </a:r>
            <a:r>
              <a:rPr lang="kk-KZ" sz="2400" b="1" dirty="0" smtClean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kk-KZ" sz="2400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49156" y="1370859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</a:t>
            </a:r>
            <a:r>
              <a:rPr lang="kk-KZ" sz="2400" b="1" dirty="0" smtClean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457</a:t>
            </a:r>
            <a:endParaRPr lang="kk-KZ" sz="2400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007209" y="5074949"/>
            <a:ext cx="626884" cy="1119216"/>
          </a:xfrm>
          <a:prstGeom prst="rect">
            <a:avLst/>
          </a:prstGeom>
          <a:solidFill>
            <a:srgbClr val="33CC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5744877" y="544260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709835" y="4851193"/>
            <a:ext cx="626884" cy="1342971"/>
          </a:xfrm>
          <a:prstGeom prst="rect">
            <a:avLst/>
          </a:prstGeom>
          <a:solidFill>
            <a:srgbClr val="33CC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7450094" y="5297033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ж.</a:t>
            </a:r>
          </a:p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92300" y="4590851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rgbClr val="33C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kk-KZ" sz="2400" b="1" dirty="0" smtClean="0">
                <a:solidFill>
                  <a:srgbClr val="33C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344</a:t>
            </a:r>
            <a:endParaRPr lang="kk-KZ" sz="2400" b="1" dirty="0">
              <a:solidFill>
                <a:srgbClr val="33CC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54527" y="4382822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rgbClr val="33C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kk-KZ" sz="2400" b="1" dirty="0" smtClean="0">
                <a:solidFill>
                  <a:srgbClr val="33C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523,8</a:t>
            </a:r>
            <a:endParaRPr lang="kk-KZ" sz="2400" b="1" dirty="0">
              <a:solidFill>
                <a:srgbClr val="33CC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22563" y="5071012"/>
            <a:ext cx="626884" cy="1119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60231" y="5448197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525190" y="4847256"/>
            <a:ext cx="626884" cy="13429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16200000">
            <a:off x="2284499" y="5283572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ж.</a:t>
            </a:r>
          </a:p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7655" y="4615489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kk-KZ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800</a:t>
            </a:r>
            <a:endParaRPr lang="kk-KZ"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315753" y="4359836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kk-KZ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800</a:t>
            </a:r>
            <a:endParaRPr lang="kk-KZ"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676630"/>
              </p:ext>
            </p:extLst>
          </p:nvPr>
        </p:nvGraphicFramePr>
        <p:xfrm>
          <a:off x="1478725" y="2494163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2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55" name="Объект 5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8725" y="2494163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563064" y="207864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9,4</a:t>
            </a:r>
            <a:endParaRPr lang="ru-RU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049678"/>
              </p:ext>
            </p:extLst>
          </p:nvPr>
        </p:nvGraphicFramePr>
        <p:xfrm>
          <a:off x="6634091" y="2501875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3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41" name="Объект 4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4091" y="2501875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6573360" y="208635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</a:t>
            </a:r>
            <a:r>
              <a:rPr lang="ru-RU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457</a:t>
            </a:r>
            <a:endParaRPr lang="ru-RU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973126"/>
              </p:ext>
            </p:extLst>
          </p:nvPr>
        </p:nvGraphicFramePr>
        <p:xfrm>
          <a:off x="1467705" y="5537267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4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7705" y="5537267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406973" y="512174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 </a:t>
            </a:r>
            <a:r>
              <a:rPr lang="ru-RU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ru-RU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764057"/>
              </p:ext>
            </p:extLst>
          </p:nvPr>
        </p:nvGraphicFramePr>
        <p:xfrm>
          <a:off x="6749324" y="5553218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5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9324" y="5553218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6686189" y="5137697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b="1" dirty="0" smtClean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179,8</a:t>
            </a:r>
            <a:endParaRPr lang="ru-RU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8775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 bwMode="auto">
          <a:xfrm>
            <a:off x="3334767" y="1008289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мың 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 bwMode="auto">
          <a:xfrm>
            <a:off x="8283259" y="955463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 bwMode="auto">
          <a:xfrm>
            <a:off x="8336719" y="3931677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 bwMode="auto">
          <a:xfrm>
            <a:off x="3372453" y="3975293"/>
            <a:ext cx="937410" cy="3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6" tIns="53447" rIns="106896" bIns="53447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4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kk-KZ" sz="1400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га</a:t>
            </a:r>
            <a:endParaRPr lang="kk-KZ" sz="1400" b="1" i="1" dirty="0">
              <a:solidFill>
                <a:schemeClr val="accent1">
                  <a:lumMod val="50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-11285" y="-3378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2157" y="41949"/>
            <a:ext cx="1273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AutoShape 8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346855" y="977475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" name="AutoShape 10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461129" y="1091749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1" name="AutoShape 12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575403" y="1206023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8" name="AutoShape 16" descr="ÐÐ°ÑÑÐ¸Ð½ÐºÐ¸ Ð¿Ð¾ Ð·Ð°Ð¿ÑÐ¾ÑÑ ÐºÐ°ÑÐ¿ png"/>
          <p:cNvSpPr>
            <a:spLocks noChangeAspect="1" noChangeArrowheads="1"/>
          </p:cNvSpPr>
          <p:nvPr/>
        </p:nvSpPr>
        <p:spPr bwMode="auto">
          <a:xfrm>
            <a:off x="688182" y="1320403"/>
            <a:ext cx="225040" cy="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9" name="AutoShape 18" descr="ÐÐ°ÑÑÐ¸Ð½ÐºÐ¸ Ð¿Ð¾ Ð·Ð°Ð¿ÑÐ¾ÑÑ ÐºÐ°ÑÐ¿ png"/>
          <p:cNvSpPr>
            <a:spLocks noChangeAspect="1" noChangeArrowheads="1"/>
          </p:cNvSpPr>
          <p:nvPr/>
        </p:nvSpPr>
        <p:spPr bwMode="auto">
          <a:xfrm>
            <a:off x="802482" y="1434703"/>
            <a:ext cx="225040" cy="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3" name="TextBox 42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70" y="1009552"/>
            <a:ext cx="2160697" cy="1631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1" y="2785133"/>
            <a:ext cx="2180219" cy="1635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01" y="2785133"/>
            <a:ext cx="2176166" cy="16351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67" y="4725536"/>
            <a:ext cx="3009606" cy="18075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2" y="4725535"/>
            <a:ext cx="3009606" cy="1807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94" y="716780"/>
            <a:ext cx="2838901" cy="1911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0" y="1003294"/>
            <a:ext cx="2456963" cy="1637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82" y="2785132"/>
            <a:ext cx="2470218" cy="16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-11285" y="-3378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k-KZ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218" y="41949"/>
            <a:ext cx="868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 РЕСПУБЛИКАСЫ  ТУРИСТИФИКАЦИЯЛАУ КАРТАСЫ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AutoShape 8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346855" y="977475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" name="AutoShape 10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461129" y="1091749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1" name="AutoShape 12" descr="ÐÐ°ÑÑÐ¸Ð½ÐºÐ¸ Ð¿Ð¾ Ð·Ð°Ð¿ÑÐ¾ÑÑ ÐºÐ¾Ð»Ð±Ð°ÑÐ° clipart"/>
          <p:cNvSpPr>
            <a:spLocks noChangeAspect="1" noChangeArrowheads="1"/>
          </p:cNvSpPr>
          <p:nvPr/>
        </p:nvSpPr>
        <p:spPr bwMode="auto">
          <a:xfrm>
            <a:off x="575403" y="1206023"/>
            <a:ext cx="224987" cy="2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8" name="AutoShape 16" descr="ÐÐ°ÑÑÐ¸Ð½ÐºÐ¸ Ð¿Ð¾ Ð·Ð°Ð¿ÑÐ¾ÑÑ ÐºÐ°ÑÐ¿ png"/>
          <p:cNvSpPr>
            <a:spLocks noChangeAspect="1" noChangeArrowheads="1"/>
          </p:cNvSpPr>
          <p:nvPr/>
        </p:nvSpPr>
        <p:spPr bwMode="auto">
          <a:xfrm>
            <a:off x="688182" y="1320403"/>
            <a:ext cx="225040" cy="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9" name="AutoShape 18" descr="ÐÐ°ÑÑÐ¸Ð½ÐºÐ¸ Ð¿Ð¾ Ð·Ð°Ð¿ÑÐ¾ÑÑ ÐºÐ°ÑÐ¿ png"/>
          <p:cNvSpPr>
            <a:spLocks noChangeAspect="1" noChangeArrowheads="1"/>
          </p:cNvSpPr>
          <p:nvPr/>
        </p:nvSpPr>
        <p:spPr bwMode="auto">
          <a:xfrm>
            <a:off x="802482" y="1434703"/>
            <a:ext cx="225040" cy="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3" name="TextBox 42"/>
          <p:cNvSpPr txBox="1"/>
          <p:nvPr/>
        </p:nvSpPr>
        <p:spPr>
          <a:xfrm>
            <a:off x="8709295" y="651768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664" y="4081366"/>
            <a:ext cx="2129692" cy="192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 l="3033" t="21497" r="39195" b="5260"/>
          <a:stretch>
            <a:fillRect/>
          </a:stretch>
        </p:blipFill>
        <p:spPr bwMode="auto">
          <a:xfrm>
            <a:off x="3566664" y="1917054"/>
            <a:ext cx="2129694" cy="201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4069642" y="1431011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Қасқасу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 descr="C:\Users\юзер\Desktop\Коктерек\Cлайд сарыагаш1\1_3.jpg"/>
          <p:cNvPicPr>
            <a:picLocks noChangeAspect="1" noChangeArrowheads="1"/>
          </p:cNvPicPr>
          <p:nvPr/>
        </p:nvPicPr>
        <p:blipFill>
          <a:blip r:embed="rId5" cstate="print"/>
          <a:srcRect t="464" r="18182"/>
          <a:stretch>
            <a:fillRect/>
          </a:stretch>
        </p:blipFill>
        <p:spPr bwMode="auto">
          <a:xfrm>
            <a:off x="5898982" y="1917054"/>
            <a:ext cx="2984741" cy="409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6680260" y="141639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Сарыағаш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66090" y="857895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 – 50  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3169" y="850691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 – 10  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Picture 6" descr="C:\Users\PC\AppData\Local\Temp\Планшет_14_1.jpg"/>
          <p:cNvPicPr>
            <a:picLocks noChangeAspect="1" noChangeArrowheads="1"/>
          </p:cNvPicPr>
          <p:nvPr/>
        </p:nvPicPr>
        <p:blipFill>
          <a:blip r:embed="rId6" cstate="print"/>
          <a:srcRect l="11111"/>
          <a:stretch>
            <a:fillRect/>
          </a:stretch>
        </p:blipFill>
        <p:spPr bwMode="auto">
          <a:xfrm>
            <a:off x="217218" y="1917054"/>
            <a:ext cx="2976641" cy="2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Прямая соединительная линия 52"/>
          <p:cNvCxnSpPr/>
          <p:nvPr/>
        </p:nvCxnSpPr>
        <p:spPr>
          <a:xfrm flipH="1">
            <a:off x="3340314" y="1079930"/>
            <a:ext cx="43250" cy="4680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33676" y="1389381"/>
            <a:ext cx="347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қаласы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8" y="4355160"/>
            <a:ext cx="2947000" cy="16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АУЫЗ СУМЕН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9570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81237"/>
              </p:ext>
            </p:extLst>
          </p:nvPr>
        </p:nvGraphicFramePr>
        <p:xfrm>
          <a:off x="164258" y="1235153"/>
          <a:ext cx="8846392" cy="488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441">
                  <a:extLst>
                    <a:ext uri="{9D8B030D-6E8A-4147-A177-3AD203B41FA5}">
                      <a16:colId xmlns:a16="http://schemas.microsoft.com/office/drawing/2014/main" val="3604575481"/>
                    </a:ext>
                  </a:extLst>
                </a:gridCol>
                <a:gridCol w="1300151">
                  <a:extLst>
                    <a:ext uri="{9D8B030D-6E8A-4147-A177-3AD203B41FA5}">
                      <a16:colId xmlns:a16="http://schemas.microsoft.com/office/drawing/2014/main" val="3203233604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80493172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84797646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672890427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172071887"/>
                    </a:ext>
                  </a:extLst>
                </a:gridCol>
              </a:tblGrid>
              <a:tr h="385242"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Көрсеткіш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Өсім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ж. жоспар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86153"/>
                  </a:ext>
                </a:extLst>
              </a:tr>
              <a:tr h="3260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%-</a:t>
                      </a:r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976520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Бөлінген қаржы, млн.</a:t>
                      </a:r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5 311,4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10 751,2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+5 439,8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11 271,6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2847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Құрылысы жүргізілген жобалар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+44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251,7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469219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Ауыз сумен қамтылған</a:t>
                      </a:r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елді мекендер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+13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01593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73,8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l"/>
                      <a:r>
                        <a:rPr lang="kk-KZ" sz="1600" b="1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 саны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1 746 389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1 766 196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+19 807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1 786 003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56007"/>
                  </a:ext>
                </a:extLst>
              </a:tr>
              <a:tr h="696349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88,6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1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9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АУЫЗ СУМЕН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1620" y="6516408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54429"/>
              </p:ext>
            </p:extLst>
          </p:nvPr>
        </p:nvGraphicFramePr>
        <p:xfrm>
          <a:off x="214129" y="1201627"/>
          <a:ext cx="8739370" cy="5013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508">
                  <a:extLst>
                    <a:ext uri="{9D8B030D-6E8A-4147-A177-3AD203B41FA5}">
                      <a16:colId xmlns:a16="http://schemas.microsoft.com/office/drawing/2014/main" val="1522663849"/>
                    </a:ext>
                  </a:extLst>
                </a:gridCol>
                <a:gridCol w="1720872">
                  <a:extLst>
                    <a:ext uri="{9D8B030D-6E8A-4147-A177-3AD203B41FA5}">
                      <a16:colId xmlns:a16="http://schemas.microsoft.com/office/drawing/2014/main" val="3481810957"/>
                    </a:ext>
                  </a:extLst>
                </a:gridCol>
                <a:gridCol w="1280263">
                  <a:extLst>
                    <a:ext uri="{9D8B030D-6E8A-4147-A177-3AD203B41FA5}">
                      <a16:colId xmlns:a16="http://schemas.microsoft.com/office/drawing/2014/main" val="1940049044"/>
                    </a:ext>
                  </a:extLst>
                </a:gridCol>
                <a:gridCol w="565311">
                  <a:extLst>
                    <a:ext uri="{9D8B030D-6E8A-4147-A177-3AD203B41FA5}">
                      <a16:colId xmlns:a16="http://schemas.microsoft.com/office/drawing/2014/main" val="887397606"/>
                    </a:ext>
                  </a:extLst>
                </a:gridCol>
                <a:gridCol w="972668">
                  <a:extLst>
                    <a:ext uri="{9D8B030D-6E8A-4147-A177-3AD203B41FA5}">
                      <a16:colId xmlns:a16="http://schemas.microsoft.com/office/drawing/2014/main" val="3633120889"/>
                    </a:ext>
                  </a:extLst>
                </a:gridCol>
                <a:gridCol w="573624">
                  <a:extLst>
                    <a:ext uri="{9D8B030D-6E8A-4147-A177-3AD203B41FA5}">
                      <a16:colId xmlns:a16="http://schemas.microsoft.com/office/drawing/2014/main" val="1366767428"/>
                    </a:ext>
                  </a:extLst>
                </a:gridCol>
                <a:gridCol w="1094950">
                  <a:extLst>
                    <a:ext uri="{9D8B030D-6E8A-4147-A177-3AD203B41FA5}">
                      <a16:colId xmlns:a16="http://schemas.microsoft.com/office/drawing/2014/main" val="125208312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297011297"/>
                    </a:ext>
                  </a:extLst>
                </a:gridCol>
                <a:gridCol w="1069205">
                  <a:extLst>
                    <a:ext uri="{9D8B030D-6E8A-4147-A177-3AD203B41FA5}">
                      <a16:colId xmlns:a16="http://schemas.microsoft.com/office/drawing/2014/main" val="840751298"/>
                    </a:ext>
                  </a:extLst>
                </a:gridCol>
                <a:gridCol w="578619">
                  <a:extLst>
                    <a:ext uri="{9D8B030D-6E8A-4147-A177-3AD203B41FA5}">
                      <a16:colId xmlns:a16="http://schemas.microsoft.com/office/drawing/2014/main" val="2621580752"/>
                    </a:ext>
                  </a:extLst>
                </a:gridCol>
              </a:tblGrid>
              <a:tr h="2250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Аудан, қала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атаулары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r>
                        <a:rPr lang="kk-K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                                                                                                          </a:t>
                      </a: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007209"/>
                  </a:ext>
                </a:extLst>
              </a:tr>
              <a:tr h="675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</a:t>
                      </a:r>
                      <a:r>
                        <a:rPr lang="kk-KZ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мекендер </a:t>
                      </a: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мекендер 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17200" marR="172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10949"/>
                  </a:ext>
                </a:extLst>
              </a:tr>
              <a:tr h="310565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Облыс бойынша 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622</a:t>
                      </a: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  <a:r>
                        <a:rPr lang="kk-KZ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,8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1 752 141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88,6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635</a:t>
                      </a: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75,3</a:t>
                      </a: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1 766 196</a:t>
                      </a: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89,3</a:t>
                      </a:r>
                    </a:p>
                  </a:txBody>
                  <a:tcPr marL="17200" marR="172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52865344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стан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245 787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157 183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95,1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081715094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Арыс</a:t>
                      </a:r>
                      <a:r>
                        <a:rPr lang="kk-KZ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68 910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68 910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93,4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343716530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Кентау</a:t>
                      </a:r>
                      <a:r>
                        <a:rPr lang="kk-KZ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87,5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93 857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81,4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199 390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97,8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640451176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Бәйд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бек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47 221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73,1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49 840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91,2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711159027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Қазы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ғұрт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94 993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93 993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88,1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48143263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Мақтаарал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302 086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95,8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130 319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99,8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1699917628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Жетісай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140 899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99,1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2415607865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Ордабасы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104 446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104 446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88,8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1195289865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Отырар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79,5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51 320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79,5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51 320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94,3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2666049008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Сайрам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204 267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204 267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99,8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1338381000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Сарыағаш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44,8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191 454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58,8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107 494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60,9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131102457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Келес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42,9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79 199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53,6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4074226718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Созақ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56 489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91,2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56 489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91,4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2035180740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Төлеби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110 098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93,5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115 434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99,1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2926405303"/>
                  </a:ext>
                </a:extLst>
              </a:tr>
              <a:tr h="247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Түлкібас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110 553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99,6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110 553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99,8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4262980023"/>
                  </a:ext>
                </a:extLst>
              </a:tr>
              <a:tr h="2250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Шардара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70 660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70 660</a:t>
                      </a:r>
                    </a:p>
                  </a:txBody>
                  <a:tcPr marL="17200" marR="172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89,9</a:t>
                      </a:r>
                    </a:p>
                  </a:txBody>
                  <a:tcPr marL="17200" marR="17200" marT="0" marB="0" anchor="ctr"/>
                </a:tc>
                <a:extLst>
                  <a:ext uri="{0D108BD9-81ED-4DB2-BD59-A6C34878D82A}">
                    <a16:rowId xmlns:a16="http://schemas.microsoft.com/office/drawing/2014/main" val="382771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0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ТАБИҒИ ГАЗБЕН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0045" y="6518012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721682"/>
              </p:ext>
            </p:extLst>
          </p:nvPr>
        </p:nvGraphicFramePr>
        <p:xfrm>
          <a:off x="145209" y="1155752"/>
          <a:ext cx="8827342" cy="494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872">
                  <a:extLst>
                    <a:ext uri="{9D8B030D-6E8A-4147-A177-3AD203B41FA5}">
                      <a16:colId xmlns:a16="http://schemas.microsoft.com/office/drawing/2014/main" val="3604575481"/>
                    </a:ext>
                  </a:extLst>
                </a:gridCol>
                <a:gridCol w="1212318">
                  <a:extLst>
                    <a:ext uri="{9D8B030D-6E8A-4147-A177-3AD203B41FA5}">
                      <a16:colId xmlns:a16="http://schemas.microsoft.com/office/drawing/2014/main" val="3203233604"/>
                    </a:ext>
                  </a:extLst>
                </a:gridCol>
                <a:gridCol w="1169529">
                  <a:extLst>
                    <a:ext uri="{9D8B030D-6E8A-4147-A177-3AD203B41FA5}">
                      <a16:colId xmlns:a16="http://schemas.microsoft.com/office/drawing/2014/main" val="804931727"/>
                    </a:ext>
                  </a:extLst>
                </a:gridCol>
                <a:gridCol w="1125147">
                  <a:extLst>
                    <a:ext uri="{9D8B030D-6E8A-4147-A177-3AD203B41FA5}">
                      <a16:colId xmlns:a16="http://schemas.microsoft.com/office/drawing/2014/main" val="847976461"/>
                    </a:ext>
                  </a:extLst>
                </a:gridCol>
                <a:gridCol w="992845">
                  <a:extLst>
                    <a:ext uri="{9D8B030D-6E8A-4147-A177-3AD203B41FA5}">
                      <a16:colId xmlns:a16="http://schemas.microsoft.com/office/drawing/2014/main" val="3672890427"/>
                    </a:ext>
                  </a:extLst>
                </a:gridCol>
                <a:gridCol w="1283631">
                  <a:extLst>
                    <a:ext uri="{9D8B030D-6E8A-4147-A177-3AD203B41FA5}">
                      <a16:colId xmlns:a16="http://schemas.microsoft.com/office/drawing/2014/main" val="3172071887"/>
                    </a:ext>
                  </a:extLst>
                </a:gridCol>
              </a:tblGrid>
              <a:tr h="389246"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Көрсеткіш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Өсім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ж. жоспар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86153"/>
                  </a:ext>
                </a:extLst>
              </a:tr>
              <a:tr h="3294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%-</a:t>
                      </a:r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976520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Бөлінген қаржы, млн. тг.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13 429,1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17 653,7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+4 224,6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131,5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14 120,6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2847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Құрылысы жүргізілген жобалар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469219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Табиғи газбен қамтылған</a:t>
                      </a:r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елді мекендер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+42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01593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40,7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45,7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48,9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l"/>
                      <a:r>
                        <a:rPr lang="kk-KZ" sz="1600" b="1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 саны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975 673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1 072 997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+84 216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1 124 901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56007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49,9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56,8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1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4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ТАБИҒИ ГАЗБЕН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4460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92266"/>
              </p:ext>
            </p:extLst>
          </p:nvPr>
        </p:nvGraphicFramePr>
        <p:xfrm>
          <a:off x="130980" y="1143732"/>
          <a:ext cx="8803469" cy="4963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425">
                  <a:extLst>
                    <a:ext uri="{9D8B030D-6E8A-4147-A177-3AD203B41FA5}">
                      <a16:colId xmlns:a16="http://schemas.microsoft.com/office/drawing/2014/main" val="871138865"/>
                    </a:ext>
                  </a:extLst>
                </a:gridCol>
                <a:gridCol w="1825612">
                  <a:extLst>
                    <a:ext uri="{9D8B030D-6E8A-4147-A177-3AD203B41FA5}">
                      <a16:colId xmlns:a16="http://schemas.microsoft.com/office/drawing/2014/main" val="542718603"/>
                    </a:ext>
                  </a:extLst>
                </a:gridCol>
                <a:gridCol w="1128983">
                  <a:extLst>
                    <a:ext uri="{9D8B030D-6E8A-4147-A177-3AD203B41FA5}">
                      <a16:colId xmlns:a16="http://schemas.microsoft.com/office/drawing/2014/main" val="299258902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27546865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1988697171"/>
                    </a:ext>
                  </a:extLst>
                </a:gridCol>
                <a:gridCol w="615324">
                  <a:extLst>
                    <a:ext uri="{9D8B030D-6E8A-4147-A177-3AD203B41FA5}">
                      <a16:colId xmlns:a16="http://schemas.microsoft.com/office/drawing/2014/main" val="230046579"/>
                    </a:ext>
                  </a:extLst>
                </a:gridCol>
                <a:gridCol w="1156326">
                  <a:extLst>
                    <a:ext uri="{9D8B030D-6E8A-4147-A177-3AD203B41FA5}">
                      <a16:colId xmlns:a16="http://schemas.microsoft.com/office/drawing/2014/main" val="4094709099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62768476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20405013"/>
                    </a:ext>
                  </a:extLst>
                </a:gridCol>
                <a:gridCol w="600074">
                  <a:extLst>
                    <a:ext uri="{9D8B030D-6E8A-4147-A177-3AD203B41FA5}">
                      <a16:colId xmlns:a16="http://schemas.microsoft.com/office/drawing/2014/main" val="3976026176"/>
                    </a:ext>
                  </a:extLst>
                </a:gridCol>
              </a:tblGrid>
              <a:tr h="2199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Аудан, қала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атаулары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                                                                                                  </a:t>
                      </a:r>
                      <a:endParaRPr lang="ru-RU" sz="1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930605"/>
                  </a:ext>
                </a:extLst>
              </a:tr>
              <a:tr h="659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мекендер 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мекендер 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66820"/>
                  </a:ext>
                </a:extLst>
              </a:tr>
              <a:tr h="359217"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Облыс бойынша 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343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40,7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975 673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49,9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385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45,7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1 072 997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54,3</a:t>
                      </a: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38212667"/>
                  </a:ext>
                </a:extLst>
              </a:tr>
              <a:tr h="2519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42 000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42 000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26,3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2132711638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Арыс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704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2807637979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Кентау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16 008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7,9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792686054"/>
                  </a:ext>
                </a:extLst>
              </a:tr>
              <a:tr h="2239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Бәйдібек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11 462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19,2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20 537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38,2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3791448770"/>
                  </a:ext>
                </a:extLst>
              </a:tr>
              <a:tr h="2239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Қазығұрт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94 067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73,4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94 730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89,4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684577464"/>
                  </a:ext>
                </a:extLst>
              </a:tr>
              <a:tr h="2519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Мақтаарал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5 015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60,5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77 740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58,3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2982040305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Жетісай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115 062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67,7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2685957605"/>
                  </a:ext>
                </a:extLst>
              </a:tr>
              <a:tr h="2239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Ордабасы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10,5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17 171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12,3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18 184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15,3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558270528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Отырар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1967048609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Сайрам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45,2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152 296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76,5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73,8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176 541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86,2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2274401013"/>
                  </a:ext>
                </a:extLst>
              </a:tr>
              <a:tr h="2239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Сарыағаш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112,5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251 304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64,8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169 896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90,2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470976022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Келес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106 962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75,2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1958998609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Созақ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3910583878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Төлеби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80,0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104 842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89,8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83,6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106 066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90,3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314460929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Түлкібас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109 726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109 726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98,8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3224789132"/>
                  </a:ext>
                </a:extLst>
              </a:tr>
              <a:tr h="2199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Шардара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18 841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23,7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15,4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18 841</a:t>
                      </a:r>
                    </a:p>
                  </a:txBody>
                  <a:tcPr marL="7796" marR="77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24,2</a:t>
                      </a:r>
                    </a:p>
                  </a:txBody>
                  <a:tcPr marL="7796" marR="7796" marT="0" marB="0" anchor="ctr"/>
                </a:tc>
                <a:extLst>
                  <a:ext uri="{0D108BD9-81ED-4DB2-BD59-A6C34878D82A}">
                    <a16:rowId xmlns:a16="http://schemas.microsoft.com/office/drawing/2014/main" val="3416655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6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САПАЛЫ ЭЛЕКТРМЕН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75412"/>
              </p:ext>
            </p:extLst>
          </p:nvPr>
        </p:nvGraphicFramePr>
        <p:xfrm>
          <a:off x="174144" y="1143317"/>
          <a:ext cx="8769832" cy="4957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056">
                  <a:extLst>
                    <a:ext uri="{9D8B030D-6E8A-4147-A177-3AD203B41FA5}">
                      <a16:colId xmlns:a16="http://schemas.microsoft.com/office/drawing/2014/main" val="360457548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3203233604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80493172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84797646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672890427"/>
                    </a:ext>
                  </a:extLst>
                </a:gridCol>
                <a:gridCol w="1266826">
                  <a:extLst>
                    <a:ext uri="{9D8B030D-6E8A-4147-A177-3AD203B41FA5}">
                      <a16:colId xmlns:a16="http://schemas.microsoft.com/office/drawing/2014/main" val="3172071887"/>
                    </a:ext>
                  </a:extLst>
                </a:gridCol>
              </a:tblGrid>
              <a:tr h="381971"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Көрсеткіш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Өсім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ж. жоспар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86153"/>
                  </a:ext>
                </a:extLst>
              </a:tr>
              <a:tr h="323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%-</a:t>
                      </a:r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976520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Бөлінген қаржы, млн. тг.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13 954,2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5 256,6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-8 697,6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5 161,8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2847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Құрылысы жүргізілген жобалар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+36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469219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l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Сапалы электрмен қамтылған</a:t>
                      </a:r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елді мекендер саны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-86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01593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84,7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79,4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86,1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l"/>
                      <a:r>
                        <a:rPr lang="kk-KZ" sz="1600" b="1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 саны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1 825 671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1 688 081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-137 590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1 703 903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56007"/>
                  </a:ext>
                </a:extLst>
              </a:tr>
              <a:tr h="690437">
                <a:tc>
                  <a:txBody>
                    <a:bodyPr/>
                    <a:lstStyle/>
                    <a:p>
                      <a:pPr algn="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Қамту деңгейі, 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92,6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84,3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86,1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1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78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САПАЛЫ ЭЛЕКТРМЕН ҚАМТАМАСЫЗ ЕТУ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3985" y="652385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956579"/>
              </p:ext>
            </p:extLst>
          </p:nvPr>
        </p:nvGraphicFramePr>
        <p:xfrm>
          <a:off x="146957" y="1127729"/>
          <a:ext cx="8816067" cy="4983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82">
                  <a:extLst>
                    <a:ext uri="{9D8B030D-6E8A-4147-A177-3AD203B41FA5}">
                      <a16:colId xmlns:a16="http://schemas.microsoft.com/office/drawing/2014/main" val="2077931213"/>
                    </a:ext>
                  </a:extLst>
                </a:gridCol>
                <a:gridCol w="1648861">
                  <a:extLst>
                    <a:ext uri="{9D8B030D-6E8A-4147-A177-3AD203B41FA5}">
                      <a16:colId xmlns:a16="http://schemas.microsoft.com/office/drawing/2014/main" val="1009107738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081662552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408873442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11036999"/>
                    </a:ext>
                  </a:extLst>
                </a:gridCol>
                <a:gridCol w="607347">
                  <a:extLst>
                    <a:ext uri="{9D8B030D-6E8A-4147-A177-3AD203B41FA5}">
                      <a16:colId xmlns:a16="http://schemas.microsoft.com/office/drawing/2014/main" val="4207953544"/>
                    </a:ext>
                  </a:extLst>
                </a:gridCol>
                <a:gridCol w="1116678">
                  <a:extLst>
                    <a:ext uri="{9D8B030D-6E8A-4147-A177-3AD203B41FA5}">
                      <a16:colId xmlns:a16="http://schemas.microsoft.com/office/drawing/2014/main" val="11725965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043479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865477105"/>
                    </a:ext>
                  </a:extLst>
                </a:gridCol>
                <a:gridCol w="619124">
                  <a:extLst>
                    <a:ext uri="{9D8B030D-6E8A-4147-A177-3AD203B41FA5}">
                      <a16:colId xmlns:a16="http://schemas.microsoft.com/office/drawing/2014/main" val="1725499980"/>
                    </a:ext>
                  </a:extLst>
                </a:gridCol>
              </a:tblGrid>
              <a:tr h="2160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Аудан, қала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атаулары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                                                                                       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687289"/>
                  </a:ext>
                </a:extLst>
              </a:tr>
              <a:tr h="648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мекендер 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елді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мекендер саны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халық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259507"/>
                  </a:ext>
                </a:extLst>
              </a:tr>
              <a:tr h="368965"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Облыс бойынша 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96" marR="779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714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84,7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1 825 671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92,6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629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79,4</a:t>
                      </a:r>
                      <a:endParaRPr lang="ru-RU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1 688 081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84,3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6884530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стан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247 446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159 380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511085133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Арыс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78,8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66 067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73 256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4093169633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Кентау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94 171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98,0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201 991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2291818407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Бәйд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бек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63,5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45 363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82,8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66,7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15 637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29,1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2697040246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Қазы</a:t>
                      </a: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ғұрт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85,9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103 575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98 648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1640519828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Мақтаарал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295 827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97,2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109 016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81,8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3192334125"/>
                  </a:ext>
                </a:extLst>
              </a:tr>
              <a:tr h="2160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Жетісай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68,3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106 313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2032601198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Ордабасы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99 805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108 535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3274228091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Отырар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54 260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99,6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53 832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1452143875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Сайрам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178 496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90,5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195 294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95,3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24826713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Сарыағаш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136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291 594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172 311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1512758232"/>
                  </a:ext>
                </a:extLst>
              </a:tr>
              <a:tr h="2160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Келес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67,5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65 329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1569744925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Созақ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60 851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57 740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94,1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3540469633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Төлеби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76,4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106 813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90,7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43,6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89 968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76,6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3549783962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Түлкібас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103 765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93,5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96,7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109 377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1198620916"/>
                  </a:ext>
                </a:extLst>
              </a:tr>
              <a:tr h="234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Шардара</a:t>
                      </a:r>
                      <a:endParaRPr lang="ru-RU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92,3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79 218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100,9</a:t>
                      </a: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48,0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71 454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91,9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8403" marR="28403" marT="0" marB="0" anchor="ctr"/>
                </a:tc>
                <a:extLst>
                  <a:ext uri="{0D108BD9-81ED-4DB2-BD59-A6C34878D82A}">
                    <a16:rowId xmlns:a16="http://schemas.microsoft.com/office/drawing/2014/main" val="3079872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8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КӨЛІК ИНФРАҚҰРЫЛЫМЫН ДАМЫТУ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94460" y="652263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1024823"/>
            <a:ext cx="3406081" cy="2263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82" y="1020529"/>
            <a:ext cx="3412543" cy="2267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82" y="3436430"/>
            <a:ext cx="3412543" cy="2258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" y="3436843"/>
            <a:ext cx="3406081" cy="225808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0" y="5786199"/>
            <a:ext cx="9136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нысан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немесе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521,9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шақырым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пайдалануға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берілді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қанағатты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жағдайдағы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жергілікті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маңызы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бар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жолдың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үлесі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71,2%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ға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жетт</a:t>
            </a:r>
            <a:r>
              <a:rPr lang="kk-KZ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096330" y="871893"/>
            <a:ext cx="1358064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Мақтаарал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ауданы</a:t>
            </a:r>
          </a:p>
          <a:p>
            <a:pPr algn="ctr"/>
            <a:endParaRPr lang="kk-KZ" sz="7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133 256 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62577"/>
            <a:ext cx="5019493" cy="413436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-3311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 РЕСПУБЛИКАСЫ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ПРЕЗИДЕНТІНІҢ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ЖЫЛҒЫ 5 МАУСЫМЫНДАҒЫ 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№698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ЖАРЛЫҒЫ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4047" y="6519446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/>
          <p:cNvCxnSpPr>
            <a:stCxn id="37" idx="1"/>
          </p:cNvCxnSpPr>
          <p:nvPr/>
        </p:nvCxnSpPr>
        <p:spPr>
          <a:xfrm flipH="1">
            <a:off x="2230734" y="1479752"/>
            <a:ext cx="865596" cy="8062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964169" y="5321662"/>
            <a:ext cx="617237" cy="655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38" idx="1"/>
          </p:cNvCxnSpPr>
          <p:nvPr/>
        </p:nvCxnSpPr>
        <p:spPr>
          <a:xfrm flipH="1">
            <a:off x="827366" y="5977372"/>
            <a:ext cx="1136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7366" y="5384902"/>
            <a:ext cx="1056700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Жетісай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ауданы</a:t>
            </a:r>
          </a:p>
          <a:p>
            <a:pPr algn="ctr"/>
            <a:endParaRPr lang="kk-KZ" sz="7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170 157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1962578"/>
            <a:ext cx="5152122" cy="377528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191453" y="996928"/>
            <a:ext cx="1285928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Сарыағаш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ауданы</a:t>
            </a:r>
          </a:p>
          <a:p>
            <a:pPr algn="ctr"/>
            <a:endParaRPr lang="kk-KZ" sz="7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185 741 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08293" y="5384902"/>
            <a:ext cx="986168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Келес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ауданы</a:t>
            </a:r>
          </a:p>
          <a:p>
            <a:pPr algn="ctr"/>
            <a:endParaRPr lang="kk-KZ" sz="7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142 354 </a:t>
            </a:r>
          </a:p>
          <a:p>
            <a:pPr algn="ctr"/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1" name="Прямая соединительная линия 50"/>
          <p:cNvCxnSpPr>
            <a:stCxn id="48" idx="1"/>
          </p:cNvCxnSpPr>
          <p:nvPr/>
        </p:nvCxnSpPr>
        <p:spPr>
          <a:xfrm>
            <a:off x="7191453" y="1589398"/>
            <a:ext cx="1103008" cy="141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49" idx="1"/>
          </p:cNvCxnSpPr>
          <p:nvPr/>
        </p:nvCxnSpPr>
        <p:spPr>
          <a:xfrm>
            <a:off x="7010439" y="5618114"/>
            <a:ext cx="297854" cy="359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49" idx="1"/>
            <a:endCxn id="49" idx="3"/>
          </p:cNvCxnSpPr>
          <p:nvPr/>
        </p:nvCxnSpPr>
        <p:spPr>
          <a:xfrm>
            <a:off x="7308293" y="5977372"/>
            <a:ext cx="986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37" idx="1"/>
            <a:endCxn id="37" idx="3"/>
          </p:cNvCxnSpPr>
          <p:nvPr/>
        </p:nvCxnSpPr>
        <p:spPr>
          <a:xfrm>
            <a:off x="3096330" y="1479752"/>
            <a:ext cx="1358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48" idx="1"/>
          </p:cNvCxnSpPr>
          <p:nvPr/>
        </p:nvCxnSpPr>
        <p:spPr>
          <a:xfrm flipV="1">
            <a:off x="6829425" y="1589398"/>
            <a:ext cx="362028" cy="10776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3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КӨЛІК ИНФРАҚҰРЫЛЫМЫН ДАМЫТУ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937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8618"/>
              </p:ext>
            </p:extLst>
          </p:nvPr>
        </p:nvGraphicFramePr>
        <p:xfrm>
          <a:off x="127478" y="1116162"/>
          <a:ext cx="8845071" cy="5133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27">
                  <a:extLst>
                    <a:ext uri="{9D8B030D-6E8A-4147-A177-3AD203B41FA5}">
                      <a16:colId xmlns:a16="http://schemas.microsoft.com/office/drawing/2014/main" val="2823561630"/>
                    </a:ext>
                  </a:extLst>
                </a:gridCol>
                <a:gridCol w="2348620">
                  <a:extLst>
                    <a:ext uri="{9D8B030D-6E8A-4147-A177-3AD203B41FA5}">
                      <a16:colId xmlns:a16="http://schemas.microsoft.com/office/drawing/2014/main" val="3182614071"/>
                    </a:ext>
                  </a:extLst>
                </a:gridCol>
                <a:gridCol w="1593587">
                  <a:extLst>
                    <a:ext uri="{9D8B030D-6E8A-4147-A177-3AD203B41FA5}">
                      <a16:colId xmlns:a16="http://schemas.microsoft.com/office/drawing/2014/main" val="2188830800"/>
                    </a:ext>
                  </a:extLst>
                </a:gridCol>
                <a:gridCol w="1067800">
                  <a:extLst>
                    <a:ext uri="{9D8B030D-6E8A-4147-A177-3AD203B41FA5}">
                      <a16:colId xmlns:a16="http://schemas.microsoft.com/office/drawing/2014/main" val="1727140039"/>
                    </a:ext>
                  </a:extLst>
                </a:gridCol>
                <a:gridCol w="1346652">
                  <a:extLst>
                    <a:ext uri="{9D8B030D-6E8A-4147-A177-3AD203B41FA5}">
                      <a16:colId xmlns:a16="http://schemas.microsoft.com/office/drawing/2014/main" val="3740372406"/>
                    </a:ext>
                  </a:extLst>
                </a:gridCol>
                <a:gridCol w="1231031">
                  <a:extLst>
                    <a:ext uri="{9D8B030D-6E8A-4147-A177-3AD203B41FA5}">
                      <a16:colId xmlns:a16="http://schemas.microsoft.com/office/drawing/2014/main" val="3603810692"/>
                    </a:ext>
                  </a:extLst>
                </a:gridCol>
                <a:gridCol w="904554">
                  <a:extLst>
                    <a:ext uri="{9D8B030D-6E8A-4147-A177-3AD203B41FA5}">
                      <a16:colId xmlns:a16="http://schemas.microsoft.com/office/drawing/2014/main" val="1019432920"/>
                    </a:ext>
                  </a:extLst>
                </a:gridCol>
              </a:tblGrid>
              <a:tr h="4970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Аудан, қала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атаулары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жалпы ұзындығы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км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Қанағаттарлық жағдайдағы жолдардың ұзындығы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621144"/>
                  </a:ext>
                </a:extLst>
              </a:tr>
              <a:tr h="256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r>
                        <a:rPr lang="kk-KZ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r>
                        <a:rPr lang="kk-KZ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913417"/>
                  </a:ext>
                </a:extLst>
              </a:tr>
              <a:tr h="293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8028" marR="802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104965"/>
                  </a:ext>
                </a:extLst>
              </a:tr>
              <a:tr h="412285"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Облыс бойынша 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5 903,9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3 799,2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64,4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4 203,0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71,2</a:t>
                      </a:r>
                      <a:endParaRPr lang="ru-RU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58611407"/>
                  </a:ext>
                </a:extLst>
              </a:tr>
              <a:tr h="32984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стан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512,3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311,3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327,4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63,9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2356621698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Арыс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366,6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286,0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291,4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79,5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1996241322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Кентау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қ.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14,95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30094488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Бәйд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lang="ru-RU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бек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514,5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295,8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342,7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66,6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3119974331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Қазы</a:t>
                      </a: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ғұрт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615,1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211,2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34,3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316,8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51,5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616806966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Мақтаарал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580,6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348,8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60,1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399,7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77,7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1627892781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Ордабасы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329,5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228,9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290,9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88,3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438214643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Отырар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355,65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329,8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92,7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312,3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87,8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3606490887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Сайрам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370,5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165,0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230,8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62,3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2528789103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Сарыағаш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735,5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557,5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605,6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82,3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4244356968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Созақ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507,1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442,0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87,2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441,7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87,1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1876033438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Төлеби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384,95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280,1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275,3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71,5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3001730689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Түлкібас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336,74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210,8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62,6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220,2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65,4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3333435820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Шардара</a:t>
                      </a:r>
                      <a:endParaRPr lang="ru-RU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279,93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117,1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41,8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133,2</a:t>
                      </a:r>
                    </a:p>
                  </a:txBody>
                  <a:tcPr marL="8028" marR="8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47,6</a:t>
                      </a:r>
                    </a:p>
                  </a:txBody>
                  <a:tcPr marL="8028" marR="8028" marT="0" marB="0" anchor="ctr"/>
                </a:tc>
                <a:extLst>
                  <a:ext uri="{0D108BD9-81ED-4DB2-BD59-A6C34878D82A}">
                    <a16:rowId xmlns:a16="http://schemas.microsoft.com/office/drawing/2014/main" val="2501867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ТЕМІРЖОЛ КӨЛІГІ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85508" y="4608437"/>
            <a:ext cx="3721576" cy="8376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</a:t>
            </a:r>
            <a:r>
              <a:rPr lang="ru-RU" sz="30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</a:t>
            </a:r>
            <a:r>
              <a:rPr lang="ru-RU" sz="3000" b="1" dirty="0" err="1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r>
              <a:rPr lang="ru-RU" sz="30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000" dirty="0">
              <a:solidFill>
                <a:srgbClr val="152F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93003" y="3493165"/>
            <a:ext cx="4028818" cy="12637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маңызы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бар «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-Шымкент»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Сарыағаш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-Шымкент»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теміржол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бағыттарына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жылға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облыстық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бюджеттен</a:t>
            </a:r>
            <a:endParaRPr lang="ru-RU" sz="14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90366" y="5887840"/>
            <a:ext cx="3813526" cy="39223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астам</a:t>
            </a:r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жолаушы</a:t>
            </a:r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тасымалданды</a:t>
            </a:r>
            <a:endParaRPr lang="ru-RU" sz="12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464126" y="5207561"/>
            <a:ext cx="1609725" cy="2388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субсидия </a:t>
            </a:r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бөлінді</a:t>
            </a:r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2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13634" y="5486692"/>
            <a:ext cx="2846495" cy="5877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ru-RU" sz="27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700" b="1" dirty="0" err="1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мыңнан</a:t>
            </a:r>
            <a:r>
              <a:rPr lang="ru-RU" sz="27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700" dirty="0">
              <a:solidFill>
                <a:srgbClr val="152F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" y="1185139"/>
            <a:ext cx="4306587" cy="2298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6761" y="5100681"/>
            <a:ext cx="4843190" cy="1493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Орындар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саны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175. </a:t>
            </a:r>
            <a:endParaRPr lang="kk-KZ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Билет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құны –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609 тг. </a:t>
            </a:r>
            <a:endParaRPr lang="kk-KZ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Шымкент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қаласынан </a:t>
            </a:r>
            <a:r>
              <a:rPr lang="kk-KZ" sz="1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шығу –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05-45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(дүйсенбі), </a:t>
            </a:r>
            <a:endParaRPr lang="kk-KZ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қаласынан шығу –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19-25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(жұма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  <a:p>
            <a:pPr algn="just">
              <a:lnSpc>
                <a:spcPct val="115000"/>
              </a:lnSpc>
            </a:pPr>
            <a:endParaRPr lang="kk-KZ" sz="11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81525" y="754518"/>
            <a:ext cx="4118137" cy="9759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маңызы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бар «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Түркістан-Бадам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Түркістан-Сарыағаш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теміржол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бағыттарына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жылға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облыстық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бюджеттен</a:t>
            </a:r>
            <a:endParaRPr lang="ru-RU" sz="14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442173" y="1600134"/>
            <a:ext cx="3721576" cy="8376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259</a:t>
            </a:r>
            <a:r>
              <a:rPr lang="ru-RU" sz="36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</a:t>
            </a:r>
            <a:r>
              <a:rPr lang="ru-RU" sz="3600" b="1" dirty="0" err="1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endParaRPr lang="ru-RU" sz="3600" dirty="0">
              <a:solidFill>
                <a:srgbClr val="152F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357490" y="2299991"/>
            <a:ext cx="1612518" cy="16053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субсидия </a:t>
            </a:r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бөлінді</a:t>
            </a:r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2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8319" y="2490647"/>
            <a:ext cx="4325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Пойыздар аптасына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реттен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қатынайды.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8318" y="26983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Билет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құны:</a:t>
            </a:r>
          </a:p>
          <a:p>
            <a:pPr lvl="0" algn="just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- «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Түркістан-Бадам» -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609 тг.,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kk-KZ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«</a:t>
            </a:r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Түркістан-Сарыағаш» -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1 114 </a:t>
            </a:r>
            <a:r>
              <a:rPr lang="kk-KZ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тг.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15115" y="3685726"/>
            <a:ext cx="4115760" cy="7517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-Шымкент»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теміржол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бағытына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жылға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республикалық</a:t>
            </a:r>
            <a:r>
              <a:rPr lang="ru-RU" sz="14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бюджеттен</a:t>
            </a:r>
            <a:endParaRPr lang="ru-RU" sz="14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410058" y="4207623"/>
            <a:ext cx="3721576" cy="8376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r>
              <a:rPr lang="ru-RU" sz="3600" b="1" dirty="0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</a:t>
            </a:r>
            <a:r>
              <a:rPr lang="ru-RU" sz="3600" b="1" dirty="0" err="1">
                <a:solidFill>
                  <a:srgbClr val="152F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endParaRPr lang="ru-RU" sz="3600" dirty="0">
              <a:solidFill>
                <a:srgbClr val="152F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7330153" y="4898831"/>
            <a:ext cx="1667192" cy="17241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субсидия </a:t>
            </a:r>
            <a:r>
              <a:rPr lang="ru-RU" sz="1200" b="1" dirty="0" err="1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бөлінді</a:t>
            </a:r>
            <a:r>
              <a:rPr lang="ru-RU" sz="1200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200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9245" y="5106439"/>
            <a:ext cx="38342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kk-K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Пойыздар аптасына </a:t>
            </a:r>
            <a:r>
              <a:rPr lang="kk-K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рет </a:t>
            </a:r>
            <a:r>
              <a:rPr lang="kk-K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қатынайды</a:t>
            </a:r>
            <a:r>
              <a:rPr lang="kk-K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851009" y="3697276"/>
            <a:ext cx="1092905" cy="382235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АРРР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1642" y="727866"/>
            <a:ext cx="68865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594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ҚОҒАМДЫҚ КӨЛІККЕ GPS ОРНАТЫЛДЫ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214C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ru-RU" b="1" dirty="0">
              <a:solidFill>
                <a:srgbClr val="214C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" y="4728726"/>
            <a:ext cx="8304699" cy="15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қаласына: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kk-KZ" sz="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66700" algn="just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kk-KZ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қоғамдық көлікке </a:t>
            </a:r>
            <a:r>
              <a:rPr lang="kk-KZ" sz="14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(№1, №1А)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электронды билеттеудің </a:t>
            </a: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  <a:r>
              <a:rPr lang="kk-KZ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планшеті орнатылды</a:t>
            </a: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kk-KZ" sz="7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kk-KZ" sz="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қоғамдық көліктерді экран арқылы нақты уақыт режимінде бақылау үшін диспетчерлік орталық құрылды.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КӨЛІК САЛАСЫНДАҒЫ ЦИФРЛАНДЫРУ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5" y="1804351"/>
            <a:ext cx="4016013" cy="2952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9" y="1298469"/>
            <a:ext cx="610792" cy="7884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22" y="1284396"/>
            <a:ext cx="4000100" cy="3132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00045" y="651995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ҚҰРЫЛЫС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953522" y="1013151"/>
            <a:ext cx="89611" cy="5076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3799" y="1247525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КӨЛЕМІ</a:t>
            </a:r>
            <a:endParaRPr lang="ru-RU" sz="8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 rot="16200000" flipH="1">
            <a:off x="4527108" y="-2597591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98775" y="3541496"/>
            <a:ext cx="626884" cy="19368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136443" y="44662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43650" y="3094205"/>
            <a:ext cx="626884" cy="2384178"/>
          </a:xfrm>
          <a:prstGeom prst="rect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1783983" y="44662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54" y="2840672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130,7</a:t>
            </a:r>
          </a:p>
          <a:p>
            <a:pPr algn="ctr"/>
            <a:r>
              <a:rPr lang="ru-RU" sz="10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0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лрд. </a:t>
            </a:r>
            <a:r>
              <a:rPr lang="ru-RU" sz="1000" b="1" dirty="0" err="1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472C4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38548" y="2389226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139,1</a:t>
            </a:r>
          </a:p>
          <a:p>
            <a:pPr algn="ctr"/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лрд. </a:t>
            </a:r>
            <a:r>
              <a:rPr lang="ru-RU" sz="1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3687" y="4215108"/>
            <a:ext cx="11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101,9%</a:t>
            </a:r>
          </a:p>
        </p:txBody>
      </p:sp>
      <p:sp>
        <p:nvSpPr>
          <p:cNvPr id="45" name="Штриховая стрелка вправо 44"/>
          <p:cNvSpPr/>
          <p:nvPr/>
        </p:nvSpPr>
        <p:spPr>
          <a:xfrm rot="16200000">
            <a:off x="1086598" y="4810610"/>
            <a:ext cx="881063" cy="454481"/>
          </a:xfrm>
          <a:prstGeom prst="stripedRightArrow">
            <a:avLst>
              <a:gd name="adj1" fmla="val 74348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C5821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41294" y="1792026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ҮЛЕСІ</a:t>
            </a:r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5472905" y="1336943"/>
            <a:ext cx="510669" cy="335403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3551" y="2730063"/>
            <a:ext cx="2856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ҚҰРЫЛЫС-МОНТАЖДАУ </a:t>
            </a:r>
            <a:endParaRPr lang="kk-KZ" sz="1600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16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ЖҰМЫСТАРЫ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3400" y="283778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79,8</a:t>
            </a:r>
            <a:r>
              <a:rPr lang="ru-RU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8248" y="2747478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111,0</a:t>
            </a:r>
          </a:p>
          <a:p>
            <a:pPr algn="ctr"/>
            <a:r>
              <a:rPr lang="kk-KZ" sz="1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5162995" y="2582829"/>
            <a:ext cx="510669" cy="2754650"/>
          </a:xfrm>
          <a:prstGeom prst="rect">
            <a:avLst/>
          </a:prstGeom>
          <a:solidFill>
            <a:srgbClr val="FE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E30D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93330" y="3790558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КҮРДЕЛІ ЖӨНДЕУ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83400" y="377516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11,6</a:t>
            </a:r>
            <a:r>
              <a:rPr lang="ru-RU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7819" y="3682836"/>
            <a:ext cx="755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16,1</a:t>
            </a:r>
          </a:p>
          <a:p>
            <a:pPr algn="ctr"/>
            <a:r>
              <a:rPr lang="kk-KZ" sz="1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5044501" y="3690049"/>
            <a:ext cx="510669" cy="2497225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03549" y="4769066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АҒЫМДАҒЫ ЖӨНДЕУ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57137" y="472458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8,6</a:t>
            </a:r>
            <a:r>
              <a:rPr lang="ru-RU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70148" y="4649803"/>
            <a:ext cx="830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k-KZ" sz="2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12,0 </a:t>
            </a:r>
          </a:p>
          <a:p>
            <a:pPr algn="ctr"/>
            <a:r>
              <a:rPr lang="kk-KZ" sz="1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ТҰРҒЫН ҮЙ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402197" y="1060776"/>
            <a:ext cx="89611" cy="5148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5425" y="1343665"/>
            <a:ext cx="2342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 АЛАҢЫ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 rot="16200000" flipH="1">
            <a:off x="4527108" y="-2502341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4975" y="3958089"/>
            <a:ext cx="626884" cy="1720319"/>
          </a:xfrm>
          <a:prstGeom prst="rect">
            <a:avLst/>
          </a:prstGeom>
          <a:solidFill>
            <a:schemeClr val="tx2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12643" y="466629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58577" y="3294230"/>
            <a:ext cx="626884" cy="2384178"/>
          </a:xfrm>
          <a:prstGeom prst="rect">
            <a:avLst/>
          </a:prstGeom>
          <a:solidFill>
            <a:srgbClr val="00B0F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098910" y="466629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354" y="3273557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18,7</a:t>
            </a:r>
            <a:endParaRPr lang="ru-RU" sz="2800" b="1" dirty="0">
              <a:solidFill>
                <a:srgbClr val="44546A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000" b="1" dirty="0" err="1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000" b="1" dirty="0" err="1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ың</a:t>
            </a:r>
            <a:r>
              <a:rPr lang="ru-RU" sz="1000" b="1" dirty="0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 err="1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ш.м</a:t>
            </a:r>
            <a:r>
              <a:rPr lang="ru-RU" sz="1000" b="1" dirty="0">
                <a:solidFill>
                  <a:srgbClr val="44546A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4546A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4604" y="2598776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87,8</a:t>
            </a:r>
          </a:p>
          <a:p>
            <a:pPr algn="ctr"/>
            <a:r>
              <a:rPr lang="ru-RU" sz="10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</a:t>
            </a:r>
            <a:r>
              <a:rPr lang="ru-RU" sz="1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ш.м</a:t>
            </a:r>
            <a:r>
              <a:rPr lang="ru-RU" sz="1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74852" y="4383450"/>
            <a:ext cx="118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1,7</a:t>
            </a: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30" name="Штриховая стрелка вправо 29"/>
          <p:cNvSpPr/>
          <p:nvPr/>
        </p:nvSpPr>
        <p:spPr>
          <a:xfrm rot="16200000">
            <a:off x="1303974" y="5010635"/>
            <a:ext cx="881063" cy="454481"/>
          </a:xfrm>
          <a:prstGeom prst="stripedRightArrow">
            <a:avLst>
              <a:gd name="adj1" fmla="val 74348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C5821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86995" y="2081900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ҮЛЕСІ</a:t>
            </a:r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5821462" y="1538739"/>
            <a:ext cx="756000" cy="3393524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4360F2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5493980" y="3294380"/>
            <a:ext cx="756000" cy="2734037"/>
          </a:xfrm>
          <a:prstGeom prst="rect">
            <a:avLst/>
          </a:prstGeom>
          <a:solidFill>
            <a:srgbClr val="FE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7290" y="2947744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ТҰРҒЫНДАР ҚАРЖЫСЫ </a:t>
            </a:r>
            <a:endParaRPr lang="kk-KZ" sz="1600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16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ЕСЕБІНЕН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50362" y="4369142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МЕМЛЕКЕТ ҚАРЖЫСЫ</a:t>
            </a:r>
          </a:p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ЕСЕБІНЕН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46361" y="2947744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336,6</a:t>
            </a:r>
          </a:p>
          <a:p>
            <a:pPr algn="ctr"/>
            <a:r>
              <a:rPr lang="kk-KZ" sz="1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 ш.м.</a:t>
            </a:r>
            <a:endParaRPr lang="ru-RU" sz="1000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2634" y="4369142"/>
            <a:ext cx="809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51,2</a:t>
            </a:r>
          </a:p>
          <a:p>
            <a:pPr algn="ctr"/>
            <a:r>
              <a:rPr lang="kk-KZ" sz="1000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 ш.м.</a:t>
            </a:r>
            <a:endParaRPr lang="ru-RU" sz="1000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88331" y="302966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86,8</a:t>
            </a:r>
            <a:r>
              <a:rPr lang="ru-RU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83013" y="447673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13,2</a:t>
            </a:r>
            <a:r>
              <a:rPr lang="ru-RU" b="1" dirty="0">
                <a:solidFill>
                  <a:srgbClr val="FE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FE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09188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81" y="1055365"/>
            <a:ext cx="3609793" cy="20644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ТҰРҒЫН ҮЙ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711" y="6123950"/>
            <a:ext cx="773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130,6</a:t>
            </a:r>
            <a:r>
              <a:rPr lang="kk-K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 ш.м. </a:t>
            </a:r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2391 </a:t>
            </a:r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пәтерлі </a:t>
            </a:r>
            <a:r>
              <a:rPr lang="kk-KZ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kk-K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үй пайдалануға беріледі 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3377294"/>
            <a:ext cx="3828052" cy="2575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81" y="3377294"/>
            <a:ext cx="3609793" cy="25758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1055364"/>
            <a:ext cx="3828052" cy="20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ҚАЛАСЫНЫҢ БАС ЖОСПАРЫНЫҢ ТҰЖЫРЫМДАМАСЫ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75"/>
            <a:ext cx="9144000" cy="579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2005" y="653337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ЖАҢА ӘКІМШІЛІК-ІСКЕРЛІК ОРТАЛЫҚ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1330277"/>
            <a:ext cx="4275287" cy="2213023"/>
          </a:xfrm>
          <a:prstGeom prst="rect">
            <a:avLst/>
          </a:prstGeom>
        </p:spPr>
      </p:pic>
      <p:pic>
        <p:nvPicPr>
          <p:cNvPr id="29" name="Picture 2" descr="C:\Users\LA\Desktop\16.01.2019 ж\фото\IMG_0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5" y="4228238"/>
            <a:ext cx="2430000" cy="14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06606" y="3909313"/>
            <a:ext cx="3289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КӨПҚАБАТТЫ ТҰРҒЫН ҮЙЛЕР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1466" y="3889453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 </a:t>
            </a:r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ОРЫНДЫҚ МЕКТЕП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4461" y="848708"/>
            <a:ext cx="795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ОБЛЫС ӘКІМДІГІ, ОБЛЫСТЫҚ БАСҚАРМАЛАР МЕН АУМАҚТЫҚ ДЕПАРТАМЕНТТЕР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51" y="1330277"/>
            <a:ext cx="3733038" cy="2213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59" y="4228235"/>
            <a:ext cx="3600705" cy="222019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4228236"/>
            <a:ext cx="4275287" cy="2220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92728" y="650703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ЖАҢА </a:t>
            </a: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НЫСАНДАР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548" y="4236928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МЕДИА-ОРТАЛЫҒЫ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91385" y="425271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СТАДИОН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2326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1" y="1414177"/>
            <a:ext cx="3890004" cy="2367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47" y="1409007"/>
            <a:ext cx="3890004" cy="2372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4" y="4591269"/>
            <a:ext cx="2240531" cy="1742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2" y="4591270"/>
            <a:ext cx="3873355" cy="1742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24" y="4591269"/>
            <a:ext cx="2240531" cy="17428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72155" y="4265503"/>
            <a:ext cx="232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ОҚУШЫЛАРЫ САРАЙЫ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7831" y="1002861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КОНГРЕСС-ОРТАЛЫҒЫ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4886" y="1023871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«АСТАНА» АЛАҢЫ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90525" y="1420726"/>
            <a:ext cx="8334375" cy="4961024"/>
            <a:chOff x="1590246" y="2210032"/>
            <a:chExt cx="13179297" cy="643536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4" b="14992"/>
            <a:stretch>
              <a:fillRect/>
            </a:stretch>
          </p:blipFill>
          <p:spPr>
            <a:xfrm>
              <a:off x="8462479" y="2210032"/>
              <a:ext cx="6307064" cy="2719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9" b="21886"/>
            <a:stretch>
              <a:fillRect/>
            </a:stretch>
          </p:blipFill>
          <p:spPr>
            <a:xfrm>
              <a:off x="1590246" y="2225875"/>
              <a:ext cx="6182154" cy="27039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8" b="18938"/>
            <a:stretch>
              <a:fillRect/>
            </a:stretch>
          </p:blipFill>
          <p:spPr>
            <a:xfrm>
              <a:off x="1590248" y="5963471"/>
              <a:ext cx="6217332" cy="26636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" t="30173" r="1074" b="1932"/>
            <a:stretch/>
          </p:blipFill>
          <p:spPr>
            <a:xfrm>
              <a:off x="8482356" y="5923714"/>
              <a:ext cx="6287187" cy="27216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ЖЕКЕ ИНВЕСТОРЛАР ЕСЕБІНЕН САЛЫНАТЫН НЫСАНДАР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29836" y="3849799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АВТОВОКЗАЛ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2005" y="653337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1180" y="932680"/>
            <a:ext cx="279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RIXOS</a:t>
            </a: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ҚОНАҚ ҮЙІ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7954" y="932785"/>
            <a:ext cx="244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ФИТНЕС ОРТАЛЫҒЫ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26" y="4380663"/>
            <a:ext cx="3814585" cy="19058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3270" y="3849799"/>
            <a:ext cx="3166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 ЖҰЛДЫЗДЫ ҚОНАҚ ҮЙ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5" y="1503460"/>
            <a:ext cx="3746619" cy="19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173544735"/>
              </p:ext>
            </p:extLst>
          </p:nvPr>
        </p:nvGraphicFramePr>
        <p:xfrm>
          <a:off x="264968" y="2232106"/>
          <a:ext cx="9058494" cy="379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57028" y="1597925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ЖӨӨ ҚҰРЫЛЫМЫ, </a:t>
            </a:r>
            <a:r>
              <a:rPr lang="en-US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%-</a:t>
            </a: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бен</a:t>
            </a:r>
            <a:endParaRPr lang="ru-RU" sz="9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10072" y="3451493"/>
            <a:ext cx="18293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103,9</a:t>
            </a:r>
            <a:endParaRPr lang="ru-RU" sz="32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14"/>
            <a:r>
              <a:rPr lang="ru-RU" sz="1600" b="1" dirty="0" err="1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</a:t>
            </a: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14"/>
            <a:endParaRPr lang="ru-RU" sz="10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НКИ </a:t>
            </a:r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103,9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1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410" y="8804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 ӨҢІРЛІК ӨНІМ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5194" y="6517730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8" y="1059317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14"/>
            <a:r>
              <a:rPr lang="kk-KZ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ЖӨӨ жан басына </a:t>
            </a:r>
            <a:r>
              <a:rPr lang="kk-KZ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шаққанда </a:t>
            </a:r>
            <a:endParaRPr lang="kk-KZ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14">
              <a:spcAft>
                <a:spcPts val="1350"/>
              </a:spcAft>
            </a:pP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559,5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31975" y="6330489"/>
            <a:ext cx="2147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2018 ж. қаңтар-қыркүйегі</a:t>
            </a:r>
            <a:endParaRPr lang="ru-RU" sz="10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РУХАНИ-МӘДЕНИ ОРТАЛЫҚ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5"/>
            <a:ext cx="9144000" cy="5064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641050"/>
              </p:ext>
            </p:extLst>
          </p:nvPr>
        </p:nvGraphicFramePr>
        <p:xfrm>
          <a:off x="215266" y="1560691"/>
          <a:ext cx="8656320" cy="341136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952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2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ҚАРЖЫЛАНДЫРУ КӨЗІ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Барлығы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2020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2021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2023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2024 ж.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5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ЖИЫНЫ</a:t>
                      </a:r>
                      <a:endParaRPr lang="ru-RU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890 374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119 871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206 001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181 954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147 933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138 093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96 521</a:t>
                      </a:r>
                    </a:p>
                  </a:txBody>
                  <a:tcPr marL="44440" marR="4444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28052"/>
                  </a:ext>
                </a:extLst>
              </a:tr>
              <a:tr h="495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Республикалық бюджет</a:t>
                      </a:r>
                      <a:endParaRPr lang="ru-RU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351 599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59 789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84 965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78 243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42 515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44 434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41 654</a:t>
                      </a:r>
                    </a:p>
                  </a:txBody>
                  <a:tcPr marL="44440" marR="4444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Жергілікті бюджет</a:t>
                      </a:r>
                      <a:endParaRPr lang="ru-RU" sz="15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54 128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9 159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13 213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15 775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8 202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4 547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3 232</a:t>
                      </a:r>
                    </a:p>
                  </a:txBody>
                  <a:tcPr marL="44440" marR="4444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Жеке инвестициялар</a:t>
                      </a:r>
                      <a:endParaRPr lang="ru-RU" sz="15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349 950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46 909</a:t>
                      </a:r>
                      <a:endParaRPr lang="ru-RU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88 904</a:t>
                      </a:r>
                      <a:endParaRPr lang="ru-RU" sz="15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59 426</a:t>
                      </a:r>
                      <a:endParaRPr lang="ru-RU" sz="15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55 714</a:t>
                      </a:r>
                      <a:endParaRPr lang="ru-RU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52 362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46 635</a:t>
                      </a:r>
                    </a:p>
                  </a:txBody>
                  <a:tcPr marL="44440" marR="4444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5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Мемлекеттік-жекешелік әріптестік</a:t>
                      </a:r>
                      <a:endParaRPr lang="ru-RU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134 697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15 180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30 777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46 990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36 750</a:t>
                      </a:r>
                    </a:p>
                  </a:txBody>
                  <a:tcPr marL="44440" marR="444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5 000</a:t>
                      </a:r>
                    </a:p>
                  </a:txBody>
                  <a:tcPr marL="44440" marR="4444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206"/>
            <a:ext cx="9144000" cy="683594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ОБЛЫСЫН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ӘЛЕУМЕТТІК-ЭКОНОМИКАЛЫҚ </a:t>
            </a: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ДАМЫТУДЫҢ 2024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ЖЫЛҒА ДЕЙІНГІ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КЕШЕНДІ 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80213" y="1224157"/>
            <a:ext cx="946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млн.тг.</a:t>
            </a:r>
            <a:endParaRPr lang="ru-RU" sz="1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5907" y="6523219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endParaRPr lang="ru-RU" sz="8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7632" y="2425967"/>
            <a:ext cx="1881611" cy="7386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685694">
              <a:defRPr/>
            </a:pPr>
            <a:r>
              <a:rPr lang="kk-KZ" sz="10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жылда</a:t>
            </a:r>
          </a:p>
          <a:p>
            <a:pPr algn="ctr" defTabSz="685694">
              <a:defRPr/>
            </a:pPr>
            <a:r>
              <a:rPr lang="kk-KZ" sz="10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5 728 компьютерлік техника алынып 100% камтылды</a:t>
            </a:r>
            <a:endParaRPr lang="ru-RU" sz="10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304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ДЕНСАУЛЫҚ САҚТАУ САЛАСЫН ЦИФРЛАНДЫРУ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95602723"/>
              </p:ext>
            </p:extLst>
          </p:nvPr>
        </p:nvGraphicFramePr>
        <p:xfrm>
          <a:off x="2268225" y="1175385"/>
          <a:ext cx="4130436" cy="495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Объект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869460" y="4410982"/>
            <a:ext cx="583402" cy="612000"/>
          </a:xfrm>
          <a:prstGeom prst="rect">
            <a:avLst/>
          </a:prstGeom>
        </p:spPr>
      </p:pic>
      <p:pic>
        <p:nvPicPr>
          <p:cNvPr id="13" name="Рисунок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6253" y="1354814"/>
            <a:ext cx="64943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5882" y="341274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34" y="5411970"/>
            <a:ext cx="605936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93545083"/>
              </p:ext>
            </p:extLst>
          </p:nvPr>
        </p:nvGraphicFramePr>
        <p:xfrm>
          <a:off x="299216" y="2761681"/>
          <a:ext cx="2301480" cy="15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40062" y="1871525"/>
            <a:ext cx="2153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1">
              <a:spcBef>
                <a:spcPct val="20000"/>
              </a:spcBef>
              <a:defRPr/>
            </a:pPr>
            <a:r>
              <a:rPr lang="ru-RU" sz="1200" b="1" u="sng" dirty="0" err="1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Компьютерлік</a:t>
            </a:r>
            <a:r>
              <a:rPr lang="ru-RU" sz="1200" b="1" u="sng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u="sng" dirty="0" err="1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техникамен</a:t>
            </a:r>
            <a:r>
              <a:rPr lang="ru-RU" sz="1200" b="1" u="sng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u="sng" dirty="0" err="1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қамтылуы</a:t>
            </a:r>
            <a:endParaRPr lang="ru-RU" sz="1200" b="1" u="sng" dirty="0">
              <a:solidFill>
                <a:srgbClr val="0099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712702454"/>
              </p:ext>
            </p:extLst>
          </p:nvPr>
        </p:nvGraphicFramePr>
        <p:xfrm>
          <a:off x="296846" y="4724206"/>
          <a:ext cx="2232725" cy="121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6065" y="4040095"/>
            <a:ext cx="2014739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685694">
              <a:defRPr/>
            </a:pPr>
            <a:r>
              <a:rPr lang="ru-RU" sz="1600" b="1" u="sng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Интернет </a:t>
            </a:r>
            <a:r>
              <a:rPr lang="ru-RU" sz="1600" b="1" u="sng" dirty="0" err="1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желісі</a:t>
            </a:r>
            <a:endParaRPr lang="ru-RU" sz="1600" b="1" u="sng" dirty="0">
              <a:solidFill>
                <a:srgbClr val="0099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694">
              <a:defRPr/>
            </a:pPr>
            <a:r>
              <a:rPr lang="kk-KZ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(шалғай орналасқан елді мекендер)</a:t>
            </a:r>
            <a:endParaRPr lang="ru-RU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 descr="smartphon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99204" y="2378661"/>
            <a:ext cx="417200" cy="648000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588809" y="1459351"/>
            <a:ext cx="2235321" cy="42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9" rIns="51435" bIns="25719" numCol="1" anchor="ctr" anchorCtr="0" compatLnSpc="1">
            <a:prstTxWarp prst="textNoShape">
              <a:avLst/>
            </a:prstTxWarp>
            <a:spAutoFit/>
          </a:bodyPr>
          <a:lstStyle/>
          <a:p>
            <a:pPr marL="192873" indent="-192873" defTabSz="51433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tabLst>
                <a:tab pos="354497" algn="l"/>
              </a:tabLst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цифрлық көмек көрсету посттары</a:t>
            </a:r>
            <a:endParaRPr lang="en-US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6542746" y="2073557"/>
            <a:ext cx="2376634" cy="60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9" rIns="51435" bIns="25719" numCol="1" anchor="ctr" anchorCtr="0" compatLnSpc="1">
            <a:prstTxWarp prst="textNoShape">
              <a:avLst/>
            </a:prstTxWarp>
            <a:spAutoFit/>
          </a:bodyPr>
          <a:lstStyle/>
          <a:p>
            <a:pPr marL="192873" indent="-192873" defTabSz="51433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tabLst>
                <a:tab pos="354497" algn="l"/>
              </a:tabLst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558 624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цифрлық көмек көрсету посттарында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оқытылған</a:t>
            </a:r>
            <a:endParaRPr lang="en-US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42746" y="2764184"/>
            <a:ext cx="2477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73" indent="-192873" defTabSz="685694">
              <a:buFont typeface="Wingdings" panose="05000000000000000000" pitchFamily="2" charset="2"/>
              <a:buChar char="ü"/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414 907 (41,4%)</a:t>
            </a:r>
            <a:endParaRPr lang="ru-RU" sz="12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2873" indent="-192873" defTabSz="685694"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флюоротексеруден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өткендер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саны </a:t>
            </a:r>
            <a:r>
              <a:rPr lang="ru-RU" sz="12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200" i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r>
              <a:rPr lang="ru-RU" sz="12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25%)</a:t>
            </a:r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588809" y="5139193"/>
            <a:ext cx="2330571" cy="97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9" rIns="51435" bIns="25719" numCol="1" anchor="ctr" anchorCtr="0" compatLnSpc="1">
            <a:prstTxWarp prst="textNoShape">
              <a:avLst/>
            </a:prstTxWarp>
            <a:spAutoFit/>
          </a:bodyPr>
          <a:lstStyle/>
          <a:p>
            <a:pPr marL="192873" indent="-192873" defTabSz="51433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18 638 (75,8) </a:t>
            </a:r>
            <a:r>
              <a:rPr lang="kk-KZ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жүкті әйелдер арасында мобильдік қосымшамен пайдаланушылар саны (</a:t>
            </a:r>
            <a:r>
              <a:rPr lang="ru-RU" sz="1200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r>
              <a:rPr lang="ru-RU" sz="12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70%</a:t>
            </a:r>
            <a:r>
              <a:rPr lang="ru-RU" sz="12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588810" y="3644011"/>
            <a:ext cx="2235320" cy="134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9" rIns="51435" bIns="25719" numCol="1" anchor="ctr" anchorCtr="0" compatLnSpc="1">
            <a:prstTxWarp prst="textNoShape">
              <a:avLst/>
            </a:prstTxWarp>
            <a:spAutoFit/>
          </a:bodyPr>
          <a:lstStyle/>
          <a:p>
            <a:pPr marL="192873" indent="-192873" defTabSz="51433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134 833 (57,7</a:t>
            </a:r>
            <a:r>
              <a:rPr lang="en-US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92873" indent="-192873" defTabSz="5143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жасқа дейінгі балалардың ата-анасы арасында мобильдік қосымшамен пайдаланушылар саны (</a:t>
            </a:r>
            <a:r>
              <a:rPr lang="ru-RU" sz="1200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r>
              <a:rPr lang="ru-RU" sz="12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50%</a:t>
            </a:r>
            <a:r>
              <a:rPr lang="ru-RU" sz="12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96991" y="652577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399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ДЕНСАУЛЫҚ САҚТАУ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97397" y="652706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8775" y="3780578"/>
            <a:ext cx="626884" cy="1583504"/>
          </a:xfrm>
          <a:prstGeom prst="rect">
            <a:avLst/>
          </a:prstGeom>
          <a:solidFill>
            <a:srgbClr val="4D897B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102780" y="435196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 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043650" y="2979905"/>
            <a:ext cx="626884" cy="2384178"/>
          </a:xfrm>
          <a:prstGeom prst="rect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1783983" y="43519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474" y="3100144"/>
            <a:ext cx="12073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ru-RU" sz="28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036</a:t>
            </a:r>
          </a:p>
          <a:p>
            <a:pPr algn="ctr"/>
            <a:r>
              <a:rPr lang="kk-KZ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дана</a:t>
            </a:r>
            <a:endParaRPr lang="ru-RU" sz="600" b="1" dirty="0">
              <a:solidFill>
                <a:srgbClr val="4D89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41754" y="2301202"/>
            <a:ext cx="12073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5 728</a:t>
            </a:r>
          </a:p>
          <a:p>
            <a:pPr algn="ctr"/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дана</a:t>
            </a:r>
          </a:p>
        </p:txBody>
      </p:sp>
      <p:graphicFrame>
        <p:nvGraphicFramePr>
          <p:cNvPr id="55" name="Объект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641899"/>
              </p:ext>
            </p:extLst>
          </p:nvPr>
        </p:nvGraphicFramePr>
        <p:xfrm>
          <a:off x="1074764" y="4481767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764" y="4481767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1014032" y="3903874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+3 692</a:t>
            </a:r>
          </a:p>
          <a:p>
            <a:pPr algn="ctr"/>
            <a:r>
              <a:rPr lang="kk-KZ" sz="10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дана</a:t>
            </a:r>
            <a:endParaRPr lang="ru-RU" sz="600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31455" y="5367124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en-US" sz="1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16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5807" y="5355973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64%</a:t>
            </a:r>
            <a:endParaRPr lang="ru-RU" sz="900" b="1" dirty="0">
              <a:solidFill>
                <a:srgbClr val="4D89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05255" y="1012113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КОМПЬЮТЕРМЕН</a:t>
            </a:r>
          </a:p>
          <a:p>
            <a:pPr algn="ctr"/>
            <a:r>
              <a:rPr lang="kk-KZ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ҚАМТАМАСЫЗ ЕТІЛУІ</a:t>
            </a:r>
            <a:endParaRPr lang="ru-RU" sz="9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3097900" y="948877"/>
            <a:ext cx="89611" cy="5544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 rot="16200000" flipH="1">
            <a:off x="4527108" y="-2542759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2044" y="984956"/>
            <a:ext cx="5158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Жедел жәрдем  қызметі </a:t>
            </a:r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kk-KZ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санитарлық </a:t>
            </a:r>
          </a:p>
          <a:p>
            <a:pPr algn="ctr"/>
            <a:r>
              <a:rPr lang="kk-KZ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автокөлікпен жабдықталды</a:t>
            </a:r>
            <a:endParaRPr lang="ru-RU" sz="9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86" y="2097934"/>
            <a:ext cx="5339268" cy="35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3993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МОДУЛЬДІК МЕДИЦИНАЛЫҚ ПУНКТ ОРНАТУ ЖОБАСЫ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05943" y="6521179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1473" y="1673316"/>
            <a:ext cx="8244469" cy="4496747"/>
            <a:chOff x="1132925" y="2519265"/>
            <a:chExt cx="12404759" cy="655490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1" t="56188" r="3408" b="15706"/>
            <a:stretch/>
          </p:blipFill>
          <p:spPr>
            <a:xfrm>
              <a:off x="7775511" y="2519265"/>
              <a:ext cx="5762173" cy="298579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1"/>
            <a:stretch>
              <a:fillRect/>
            </a:stretch>
          </p:blipFill>
          <p:spPr>
            <a:xfrm>
              <a:off x="1160267" y="2537927"/>
              <a:ext cx="5569137" cy="297419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3"/>
            <a:stretch>
              <a:fillRect/>
            </a:stretch>
          </p:blipFill>
          <p:spPr>
            <a:xfrm>
              <a:off x="1132925" y="6120882"/>
              <a:ext cx="5577819" cy="295328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2" b="11186"/>
            <a:stretch>
              <a:fillRect/>
            </a:stretch>
          </p:blipFill>
          <p:spPr>
            <a:xfrm>
              <a:off x="7719527" y="6139542"/>
              <a:ext cx="5762173" cy="292981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sp>
        <p:nvSpPr>
          <p:cNvPr id="13" name="TextBox 12"/>
          <p:cNvSpPr txBox="1"/>
          <p:nvPr/>
        </p:nvSpPr>
        <p:spPr>
          <a:xfrm>
            <a:off x="305675" y="824941"/>
            <a:ext cx="826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 </a:t>
            </a:r>
            <a:r>
              <a:rPr lang="kk-KZ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МЕДИЦИНАЛЫҚ ПУНКТ ОРНАТЫЛДЫ</a:t>
            </a:r>
            <a:endParaRPr lang="ru-RU" sz="9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3991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ДЕНСАУЛЫҚ САҚТАУ САЛАСЫНЫҢ КӨРСЕТКІШТЕРІ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705538" y="6525765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8624538" y="2292543"/>
            <a:ext cx="162000" cy="38160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139350"/>
              </p:ext>
            </p:extLst>
          </p:nvPr>
        </p:nvGraphicFramePr>
        <p:xfrm>
          <a:off x="581116" y="1469876"/>
          <a:ext cx="7879220" cy="466600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0715">
                  <a:extLst>
                    <a:ext uri="{9D8B030D-6E8A-4147-A177-3AD203B41FA5}">
                      <a16:colId xmlns:a16="http://schemas.microsoft.com/office/drawing/2014/main" val="3718724595"/>
                    </a:ext>
                  </a:extLst>
                </a:gridCol>
                <a:gridCol w="1213102">
                  <a:extLst>
                    <a:ext uri="{9D8B030D-6E8A-4147-A177-3AD203B41FA5}">
                      <a16:colId xmlns:a16="http://schemas.microsoft.com/office/drawing/2014/main" val="2163229395"/>
                    </a:ext>
                  </a:extLst>
                </a:gridCol>
                <a:gridCol w="1152161">
                  <a:extLst>
                    <a:ext uri="{9D8B030D-6E8A-4147-A177-3AD203B41FA5}">
                      <a16:colId xmlns:a16="http://schemas.microsoft.com/office/drawing/2014/main" val="227826953"/>
                    </a:ext>
                  </a:extLst>
                </a:gridCol>
                <a:gridCol w="1159999">
                  <a:extLst>
                    <a:ext uri="{9D8B030D-6E8A-4147-A177-3AD203B41FA5}">
                      <a16:colId xmlns:a16="http://schemas.microsoft.com/office/drawing/2014/main" val="3539421804"/>
                    </a:ext>
                  </a:extLst>
                </a:gridCol>
                <a:gridCol w="1003243">
                  <a:extLst>
                    <a:ext uri="{9D8B030D-6E8A-4147-A177-3AD203B41FA5}">
                      <a16:colId xmlns:a16="http://schemas.microsoft.com/office/drawing/2014/main" val="657314782"/>
                    </a:ext>
                  </a:extLst>
                </a:gridCol>
              </a:tblGrid>
              <a:tr h="40417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ИНДИКАТОРЛАР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ж.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ж.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+/-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448531"/>
                  </a:ext>
                </a:extLst>
              </a:tr>
              <a:tr h="404178">
                <a:tc v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жоспары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нақты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495136"/>
                  </a:ext>
                </a:extLst>
              </a:tr>
              <a:tr h="464831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Жалпы өлім-жітім көрсеткіші          </a:t>
                      </a:r>
                    </a:p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(1000 тұрғынға)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-4,3%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0058583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Ана өлім-жітім көрсеткіші </a:t>
                      </a:r>
                    </a:p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(100 мың тірі туылғанға)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-35,9%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3743619858"/>
                  </a:ext>
                </a:extLst>
              </a:tr>
              <a:tr h="488074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Нәресте өлім-жітім көрсеткіші </a:t>
                      </a:r>
                    </a:p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(1000 тірі туылғанға)      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9,02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-10,4%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1684962408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Туберкулезден болатын өлім-жітім көрсеткіші (100 мың тұрғынға)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-46,1%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4163273031"/>
                  </a:ext>
                </a:extLst>
              </a:tr>
              <a:tr h="661719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Қан айналым жүйесі ауруларынан болатын өлім-жітім көрсеткіші </a:t>
                      </a:r>
                    </a:p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(100 мың тұрғынға)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131,4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140,35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-10,3%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2877996701"/>
                  </a:ext>
                </a:extLst>
              </a:tr>
              <a:tr h="581039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Қатерлі ісіктерден болатын өлім-жітім көрсеткіші (100 мың тұрғынға)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53,47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-8,1%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2729959288"/>
                  </a:ext>
                </a:extLst>
              </a:tr>
              <a:tr h="774719">
                <a:tc>
                  <a:txBody>
                    <a:bodyPr/>
                    <a:lstStyle/>
                    <a:p>
                      <a:pPr marL="85725" lvl="1" indent="0" algn="l" rtl="0" fontAlgn="ctr"/>
                      <a:r>
                        <a:rPr lang="kk-KZ" sz="1400" u="none" strike="noStrike" noProof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0,2-0,6 (%) шегінде 15-49 жас шамасындағы топта АИТВ-инфекциясының таралуын ұстап тұру</a:t>
                      </a:r>
                      <a:endParaRPr lang="kk-KZ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4" marR="6254" marT="6254" marB="0" anchor="ctr"/>
                </a:tc>
                <a:extLst>
                  <a:ext uri="{0D108BD9-81ED-4DB2-BD59-A6C34878D82A}">
                    <a16:rowId xmlns:a16="http://schemas.microsoft.com/office/drawing/2014/main" val="2117952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ПАЙДАЛАНУҒА БЕРІЛЕТІН ДЕНСАУЛЫҚ САҚТАУ НЫСАНДАРЫ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2005" y="6517187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65" y="1086602"/>
            <a:ext cx="4041658" cy="2525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7" y="1093834"/>
            <a:ext cx="4041658" cy="25256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6" y="4020112"/>
            <a:ext cx="4040959" cy="25161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15" y="4020113"/>
            <a:ext cx="4041658" cy="251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990" y="778735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КЕНТАУ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5592" y="3655437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МЫРЗАКЕНТ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7331" y="3681558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АҚСУКЕНТ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0228" y="785968"/>
            <a:ext cx="106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ЖЕТІСАЙ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399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Содержимое 2"/>
          <p:cNvSpPr txBox="1">
            <a:spLocks/>
          </p:cNvSpPr>
          <p:nvPr/>
        </p:nvSpPr>
        <p:spPr bwMode="auto">
          <a:xfrm>
            <a:off x="-148224" y="1018394"/>
            <a:ext cx="5196036" cy="4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Балабақшамен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қамту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75759" y="3147322"/>
            <a:ext cx="700616" cy="1919135"/>
          </a:xfrm>
          <a:prstGeom prst="rect">
            <a:avLst/>
          </a:prstGeom>
          <a:solidFill>
            <a:srgbClr val="478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43427" y="3605353"/>
            <a:ext cx="229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2017 ж.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48551" y="2536460"/>
            <a:ext cx="700616" cy="25299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826072" y="3605352"/>
            <a:ext cx="22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2018 ж.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8180" y="256159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789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86,8%</a:t>
            </a:r>
            <a:endParaRPr lang="ru-RU" sz="1050" b="1" dirty="0">
              <a:solidFill>
                <a:srgbClr val="4789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91329" y="1949603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95,5%</a:t>
            </a:r>
            <a:endParaRPr lang="ru-RU" sz="1050" b="1" dirty="0">
              <a:solidFill>
                <a:srgbClr val="2F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40" y="1453176"/>
            <a:ext cx="3536271" cy="2199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39" y="3919635"/>
            <a:ext cx="3536272" cy="21213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54166" y="5070074"/>
            <a:ext cx="11015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1399</a:t>
            </a:r>
          </a:p>
          <a:p>
            <a:pPr algn="ctr"/>
            <a:r>
              <a:rPr lang="kk-KZ" sz="1400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бірлік</a:t>
            </a:r>
            <a:endParaRPr lang="ru-RU" sz="700" b="1" dirty="0">
              <a:solidFill>
                <a:srgbClr val="2F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039" y="5070077"/>
            <a:ext cx="11015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789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1279</a:t>
            </a:r>
            <a:endParaRPr lang="ru-RU" sz="2800" b="1" dirty="0">
              <a:solidFill>
                <a:srgbClr val="4789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400" b="1" dirty="0">
                <a:solidFill>
                  <a:srgbClr val="4789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бірлік</a:t>
            </a:r>
            <a:endParaRPr lang="ru-RU" sz="700" b="1" dirty="0">
              <a:solidFill>
                <a:srgbClr val="4789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3993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95921" y="6521179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" y="4165010"/>
            <a:ext cx="3689261" cy="2464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2" y="1466138"/>
            <a:ext cx="3679942" cy="2458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466138"/>
            <a:ext cx="3704156" cy="2471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4165011"/>
            <a:ext cx="3704155" cy="2471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556" y="930242"/>
            <a:ext cx="86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r>
              <a:rPr lang="kk-K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мектеп салынды,</a:t>
            </a:r>
            <a:r>
              <a:rPr lang="kk-K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kk-K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апатты және </a:t>
            </a:r>
            <a:r>
              <a:rPr lang="kk-KZ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kk-KZ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үш аусымды мектептің мәселесі шешілді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/>
          <p:cNvSpPr/>
          <p:nvPr/>
        </p:nvSpPr>
        <p:spPr>
          <a:xfrm>
            <a:off x="1667312" y="1617390"/>
            <a:ext cx="1958098" cy="1940736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94">
              <a:defRPr/>
            </a:pPr>
            <a:endParaRPr lang="ru-RU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994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САЛАСЫН ЦИФРЛАНДЫРУ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65735" y="1950648"/>
            <a:ext cx="2228182" cy="369332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WWW.SITCEN.KZ</a:t>
            </a:r>
            <a:endParaRPr lang="ru-RU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04300" y="3484235"/>
            <a:ext cx="2565784" cy="369332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JUMYS.SITCEN.KZ</a:t>
            </a:r>
            <a:endParaRPr lang="ru-RU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301005" y="2461056"/>
            <a:ext cx="2565785" cy="369332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MEKTEP.SITCEN.KZ</a:t>
            </a:r>
            <a:endParaRPr lang="ru-RU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9296" y="4481954"/>
            <a:ext cx="3511073" cy="1754326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1 871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педагок-техникалық қызметкерлердің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 орындары туралы хабарламалар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ілінді.</a:t>
            </a:r>
            <a:endParaRPr lang="kk-K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694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1 452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 осы жүйе арқылы жұмысқа орналасты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13536" y="1351021"/>
            <a:ext cx="3644022" cy="369332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kk-KZ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balabaqsha.sitcen.kz</a:t>
            </a:r>
            <a:r>
              <a:rPr lang="kk-KZ" dirty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lang="ru-RU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757558" y="3853567"/>
            <a:ext cx="3511073" cy="1200329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902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мектепке автоматтандыру жүйесі 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ендірілді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694" fontAlgn="base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54 751</a:t>
            </a:r>
            <a:r>
              <a:rPr lang="kk-K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электронды түрде бірінші сыныпқа қабылданды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89763" y="1401826"/>
            <a:ext cx="3812405" cy="1754326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694" fontAlgn="base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484 </a:t>
            </a:r>
            <a:r>
              <a:rPr lang="kk-K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(43,8%)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мектепке дейінгі білім беру ұйымдарында жолдама беру және кезекке қою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жұмыстары автоматтандырылды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kk-K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694" fontAlgn="base">
              <a:defRPr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</a:t>
            </a:r>
            <a:r>
              <a:rPr lang="kk-K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астам бала </a:t>
            </a:r>
            <a:r>
              <a:rPr lang="kk-K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балабақшаға электронды түрде қабылданды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951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ӨНЕРКӘСІП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3219" y="6510370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53522" y="1196705"/>
            <a:ext cx="89611" cy="5112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8775" y="3780578"/>
            <a:ext cx="626884" cy="1583504"/>
          </a:xfrm>
          <a:prstGeom prst="rect">
            <a:avLst/>
          </a:prstGeom>
          <a:solidFill>
            <a:srgbClr val="4D897B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2780" y="435196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 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43650" y="2979905"/>
            <a:ext cx="626884" cy="2384178"/>
          </a:xfrm>
          <a:prstGeom prst="rect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783983" y="43519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68" y="3096635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410,7</a:t>
            </a:r>
          </a:p>
          <a:p>
            <a:pPr algn="ctr"/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D89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8550" y="2306705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453,8</a:t>
            </a:r>
          </a:p>
          <a:p>
            <a:pPr algn="ctr"/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2121" y="1082018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КӨЛЕМІ</a:t>
            </a:r>
            <a:endParaRPr lang="ru-RU" sz="8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5454246" y="980971"/>
            <a:ext cx="529026" cy="3500801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5206896" y="2251825"/>
            <a:ext cx="510669" cy="2987745"/>
          </a:xfrm>
          <a:prstGeom prst="rect">
            <a:avLst/>
          </a:prstGeom>
          <a:solidFill>
            <a:srgbClr val="FC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0685" y="2574100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ӨҢДЕУ ӨНЕРКӘСІБІ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8358" y="3587598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КЕН ӨНДІРУ ӨНЕРКӘСІБІ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2375" y="2459939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k-KZ" sz="2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236,9</a:t>
            </a:r>
          </a:p>
          <a:p>
            <a:pPr algn="ctr"/>
            <a:r>
              <a:rPr lang="ru-RU" sz="1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2375" y="3463528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179,2</a:t>
            </a:r>
            <a:endParaRPr lang="ru-RU" sz="2400" b="1" dirty="0">
              <a:solidFill>
                <a:srgbClr val="FC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000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FC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21317" y="254233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52,2%</a:t>
            </a:r>
            <a:endParaRPr lang="ru-RU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501" y="358437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39,5</a:t>
            </a:r>
            <a:r>
              <a:rPr lang="ru-RU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FC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16200000" flipH="1">
            <a:off x="4527108" y="-2722220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69219" y="1091628"/>
            <a:ext cx="1875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ҚҰРЫЛЫМЫ</a:t>
            </a:r>
            <a:endParaRPr lang="ru-RU" sz="8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150191" y="3197211"/>
            <a:ext cx="529026" cy="2892692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5400000">
            <a:off x="5075225" y="4226612"/>
            <a:ext cx="510669" cy="2738688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69410" y="4494833"/>
            <a:ext cx="293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ЭЛЕКТРМЕН ЖАБДЫҚТАУ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13541" y="5396091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СУМЕН ЖАБДЫҚТАУ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11679" y="4362711"/>
            <a:ext cx="76815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30,7</a:t>
            </a:r>
          </a:p>
          <a:p>
            <a:pPr algn="ctr"/>
            <a:r>
              <a:rPr lang="kk-KZ" sz="1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kk-KZ" sz="1000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лрд.тг.</a:t>
            </a:r>
            <a:endParaRPr lang="ru-RU" sz="1000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9598" y="5257591"/>
            <a:ext cx="7409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7,0</a:t>
            </a:r>
          </a:p>
          <a:p>
            <a:pPr algn="ctr"/>
            <a:r>
              <a:rPr lang="kk-KZ" sz="1000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1000" b="1" dirty="0">
              <a:solidFill>
                <a:srgbClr val="2EB3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68695" y="449483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6,8%</a:t>
            </a:r>
            <a:endParaRPr lang="ru-RU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68695" y="54112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</a:t>
            </a:r>
            <a:r>
              <a:rPr lang="ru-RU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2EB3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562864"/>
              </p:ext>
            </p:extLst>
          </p:nvPr>
        </p:nvGraphicFramePr>
        <p:xfrm>
          <a:off x="1074764" y="4216847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764" y="4216847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085367" y="3702285"/>
            <a:ext cx="8883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+43,1</a:t>
            </a:r>
          </a:p>
          <a:p>
            <a:pPr algn="ctr"/>
            <a:r>
              <a:rPr lang="ru-RU" sz="9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900" b="1" dirty="0" err="1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9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900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905903" y="1772582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ҮЛЕСІ</a:t>
            </a:r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207"/>
            <a:ext cx="9144000" cy="597541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kk-KZ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«НӘТИЖЕЛІ ЖҰМЫСПЕН ҚАМТУДЫ ЖӘНЕ ЖАППАЙ КӘСІПКЕРЛІКТІ ДАМЫТУДЫҢ </a:t>
            </a:r>
            <a:r>
              <a:rPr lang="kk-KZ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2017-2021 </a:t>
            </a:r>
            <a:r>
              <a:rPr lang="kk-KZ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ЖЫЛДАРҒА АРНАЛҒАН БАҒДАРЛАМАСЫ»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6442" y="651559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ru-RU" sz="8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43" descr="Картинки по запросу монеты рисун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2723"/>
            <a:ext cx="2830677" cy="2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41682" y="4843272"/>
            <a:ext cx="70928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Кәсіптік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оқыту - 7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953 адам 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 – 7 953)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6 177 млн. т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еңгеге 1 160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адамға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несие берілді 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(жоспар – 792)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 жұмыс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орындары - 4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529 адам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(жоспар 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3 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адам)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практикасы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4 305 адам </a:t>
            </a:r>
            <a:r>
              <a:rPr lang="kk-KZ" sz="16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 –  3 486 адам)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Ақылы қоғамдық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 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5 686 адам </a:t>
            </a:r>
            <a:r>
              <a:rPr lang="kk-KZ" sz="16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kk-KZ" sz="16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 – 5 185 адам)</a:t>
            </a:r>
            <a:r>
              <a:rPr lang="kk-K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67025" y="1399327"/>
            <a:ext cx="3924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11,9 </a:t>
            </a:r>
            <a:r>
              <a:rPr lang="kk-KZ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</a:t>
            </a:r>
            <a:r>
              <a:rPr lang="kk-K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800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</a:p>
          <a:p>
            <a:pPr algn="ctr">
              <a:defRPr/>
            </a:pPr>
            <a:r>
              <a:rPr lang="kk-KZ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РБ - </a:t>
            </a:r>
            <a:r>
              <a:rPr lang="kk-KZ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7,3</a:t>
            </a:r>
            <a:r>
              <a:rPr lang="kk-KZ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 </a:t>
            </a:r>
            <a:r>
              <a:rPr lang="kk-KZ" sz="1400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</a:p>
          <a:p>
            <a:pPr algn="ctr">
              <a:defRPr/>
            </a:pPr>
            <a:r>
              <a:rPr lang="kk-KZ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 - </a:t>
            </a:r>
            <a:r>
              <a:rPr lang="kk-KZ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4,6</a:t>
            </a:r>
            <a:r>
              <a:rPr lang="kk-KZ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</a:t>
            </a:r>
            <a:r>
              <a:rPr lang="kk-K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400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endParaRPr lang="ru-RU" sz="1400" dirty="0">
              <a:solidFill>
                <a:srgbClr val="20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4337" y="3187899"/>
            <a:ext cx="1983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69 682</a:t>
            </a:r>
            <a:r>
              <a:rPr lang="kk-K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600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600" dirty="0">
              <a:solidFill>
                <a:srgbClr val="20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95700" y="3791545"/>
            <a:ext cx="2470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1400" b="1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</a:p>
          <a:p>
            <a:pPr algn="ctr">
              <a:defRPr/>
            </a:pPr>
            <a:r>
              <a:rPr lang="kk-KZ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63 270 </a:t>
            </a:r>
            <a:r>
              <a:rPr lang="kk-KZ" sz="1400" dirty="0">
                <a:solidFill>
                  <a:srgbClr val="20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endParaRPr lang="ru-RU" sz="1400" dirty="0">
              <a:solidFill>
                <a:srgbClr val="20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02" y="2134983"/>
            <a:ext cx="2542740" cy="25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18" y="5102324"/>
            <a:ext cx="1037208" cy="1243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52" y="5290847"/>
            <a:ext cx="1423918" cy="10494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45" y="4986412"/>
            <a:ext cx="1451855" cy="1451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23" y="5127405"/>
            <a:ext cx="1580465" cy="12677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1539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«ӘР АУЫЛҒА ӨЗ ШЕБЕРІ» ЖОБАСЫ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376509" y="892071"/>
            <a:ext cx="70166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біліктілік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негізінде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2 588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азамат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оқуға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жолданды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1 924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азамат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тұрақты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жұмысқа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орналасты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339188" y="4626484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дәнекерлеуші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7383" y="4623710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914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шаштараз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3398" y="4627363"/>
            <a:ext cx="723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447 </a:t>
            </a:r>
          </a:p>
          <a:p>
            <a:pPr algn="ctr"/>
            <a:r>
              <a:rPr lang="kk-KZ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тігінші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68883" y="2676225"/>
            <a:ext cx="2198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310</a:t>
            </a:r>
            <a:r>
              <a:rPr lang="ru-RU" altLang="ru-RU" sz="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alt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автокөлік</a:t>
            </a:r>
            <a:r>
              <a:rPr lang="ru-RU" alt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жөндеуші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6257" y="2421835"/>
            <a:ext cx="2039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техникалық</a:t>
            </a:r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alt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құралдарды</a:t>
            </a:r>
            <a:r>
              <a:rPr lang="ru-RU" alt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жөндеуші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36906" y="4591319"/>
            <a:ext cx="1178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165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құрылысшы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7839" y="4613373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 </a:t>
            </a:r>
          </a:p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жиһаз</a:t>
            </a:r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өндіруші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80970" y="4611404"/>
            <a:ext cx="91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44026" y="4591319"/>
            <a:ext cx="91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</a:p>
          <a:p>
            <a:pPr algn="ctr"/>
            <a:r>
              <a:rPr lang="ru-RU" alt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слесарші</a:t>
            </a:r>
            <a:endParaRPr lang="ru-RU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37" y="5169803"/>
            <a:ext cx="1588639" cy="1173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7" y="5217572"/>
            <a:ext cx="1780039" cy="1127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29" y="5035228"/>
            <a:ext cx="1268068" cy="1268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6" y="3207082"/>
            <a:ext cx="1504950" cy="1217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" y="3147656"/>
            <a:ext cx="1209490" cy="12291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05" y="1740156"/>
            <a:ext cx="3911720" cy="292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910359" y="3382557"/>
            <a:ext cx="2175271" cy="610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1938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385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defRPr/>
            </a:pPr>
            <a:endParaRPr lang="ru-RU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Шартсыз</a:t>
            </a: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ақшалай көмек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9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60000"/>
              </a:lnSpc>
              <a:defRPr/>
            </a:pPr>
            <a:r>
              <a:rPr lang="ru-RU" sz="96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1163,5 млн.</a:t>
            </a:r>
            <a:r>
              <a:rPr lang="ru-RU" sz="969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endParaRPr lang="ru-RU" sz="96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910359" y="2241949"/>
            <a:ext cx="2124671" cy="610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1938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385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defRPr/>
            </a:pPr>
            <a:endParaRPr lang="ru-RU" sz="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Шартсыз</a:t>
            </a: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ақшалай көмек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9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60000"/>
              </a:lnSpc>
              <a:defRPr/>
            </a:pP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10,6 </a:t>
            </a:r>
            <a:r>
              <a:rPr lang="ru-RU" sz="969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 адам</a:t>
            </a:r>
            <a:endParaRPr lang="ru-RU" sz="96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86" name="Диаграмма 3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22" y="2047680"/>
            <a:ext cx="2163961" cy="164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Диаграмма 3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60997"/>
            <a:ext cx="1430535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 flipH="1">
            <a:off x="1331121" y="5787631"/>
            <a:ext cx="6560344" cy="119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Группа 32"/>
          <p:cNvGrpSpPr>
            <a:grpSpLocks/>
          </p:cNvGrpSpPr>
          <p:nvPr/>
        </p:nvGrpSpPr>
        <p:grpSpPr bwMode="auto">
          <a:xfrm>
            <a:off x="3964189" y="1815709"/>
            <a:ext cx="4513064" cy="1396253"/>
            <a:chOff x="2643739" y="1220811"/>
            <a:chExt cx="6289611" cy="183194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2643739" y="2247145"/>
              <a:ext cx="2185303" cy="805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ru-RU" sz="2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85</a:t>
              </a:r>
              <a:r>
                <a:rPr lang="ru-RU" sz="16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lang="ru-RU" sz="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60000"/>
                </a:lnSpc>
                <a:defRPr/>
              </a:pPr>
              <a:endPara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60000"/>
                </a:lnSpc>
                <a:defRPr/>
              </a:pP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</a:t>
              </a:r>
              <a:r>
                <a:rPr lang="ru-RU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мал     </a:t>
              </a:r>
            </a:p>
            <a:p>
              <a:pPr>
                <a:lnSpc>
                  <a:spcPct val="60000"/>
                </a:lnSpc>
                <a:defRPr/>
              </a:pPr>
              <a:r>
                <a:rPr lang="ru-RU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kk-KZ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шаруашылығы</a:t>
              </a:r>
              <a:endPara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616954" y="1220811"/>
              <a:ext cx="2316396" cy="1209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defRPr/>
              </a:pPr>
              <a:r>
                <a:rPr lang="ru-RU" sz="2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</a:t>
              </a:r>
            </a:p>
            <a:p>
              <a:pPr>
                <a:lnSpc>
                  <a:spcPct val="70000"/>
                </a:lnSpc>
                <a:defRPr/>
              </a:pPr>
              <a:r>
                <a:rPr lang="ru-RU" sz="2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6,8</a:t>
              </a:r>
              <a:r>
                <a:rPr lang="ru-RU" sz="16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</a:p>
            <a:p>
              <a:pPr>
                <a:lnSpc>
                  <a:spcPct val="70000"/>
                </a:lnSpc>
                <a:defRPr/>
              </a:pPr>
              <a:endPara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70000"/>
                </a:lnSpc>
                <a:defRPr/>
              </a:pP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ru-RU" sz="105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өндіріс саласы</a:t>
              </a:r>
              <a:endPara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70000"/>
                </a:lnSpc>
                <a:defRPr/>
              </a:pP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2890147" y="2996980"/>
              <a:ext cx="174227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7038418" y="1992515"/>
              <a:ext cx="144691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Прямая соединительная линия 40"/>
          <p:cNvCxnSpPr/>
          <p:nvPr/>
        </p:nvCxnSpPr>
        <p:spPr>
          <a:xfrm>
            <a:off x="1949058" y="2316600"/>
            <a:ext cx="1754977" cy="154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929409" y="3533011"/>
            <a:ext cx="174724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1910359" y="1671640"/>
            <a:ext cx="1903218" cy="610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1938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385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defRPr/>
            </a:pPr>
            <a:endParaRPr lang="ru-RU" sz="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Шартты</a:t>
            </a: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ақшалай көмек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9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defRPr/>
            </a:pP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179,8 </a:t>
            </a:r>
            <a:r>
              <a:rPr lang="ru-RU" sz="969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мың адам</a:t>
            </a:r>
            <a:endParaRPr lang="ru-RU" sz="96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06016" y="1594246"/>
            <a:ext cx="3406379" cy="2483645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7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89" y="1628777"/>
            <a:ext cx="617934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4035031" y="3233740"/>
            <a:ext cx="177463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23935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endParaRPr lang="kk-KZ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kk-KZ" sz="105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(уақ мал – 25462 бас; </a:t>
            </a:r>
          </a:p>
          <a:p>
            <a:pPr>
              <a:lnSpc>
                <a:spcPct val="60000"/>
              </a:lnSpc>
              <a:defRPr/>
            </a:pPr>
            <a:endParaRPr lang="kk-KZ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kk-KZ" sz="105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ірі қара мал – 25470 бас)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236622" y="2686733"/>
            <a:ext cx="1012031" cy="181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4243 </a:t>
            </a:r>
            <a:r>
              <a:rPr lang="ru-RU" sz="969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</a:t>
            </a:r>
            <a:endParaRPr lang="ru-RU" sz="96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035031" y="1566864"/>
            <a:ext cx="4451746" cy="2511027"/>
          </a:xfrm>
          <a:prstGeom prst="roundRect">
            <a:avLst/>
          </a:prstGeom>
          <a:noFill/>
          <a:ln w="31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61" name="Диаграмма 7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50" y="2575322"/>
            <a:ext cx="8501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6803232" y="2750346"/>
            <a:ext cx="1845470" cy="84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8,2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  <a:p>
            <a:pPr>
              <a:lnSpc>
                <a:spcPct val="70000"/>
              </a:lnSpc>
              <a:defRPr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>
              <a:lnSpc>
                <a:spcPct val="70000"/>
              </a:lnSpc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құс шаруашылығы</a:t>
            </a:r>
            <a:endParaRPr lang="ru-RU" sz="1050" b="1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6788947" y="3375422"/>
            <a:ext cx="106918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2061" idx="3"/>
          </p:cNvCxnSpPr>
          <p:nvPr/>
        </p:nvCxnSpPr>
        <p:spPr>
          <a:xfrm>
            <a:off x="6444856" y="2880122"/>
            <a:ext cx="344091" cy="49530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6882407" y="3552913"/>
            <a:ext cx="145970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2524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ru-RU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05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kk-KZ" sz="105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48730 құс )</a:t>
            </a:r>
            <a:r>
              <a:rPr lang="ru-RU" sz="105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endPara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022747" y="4858942"/>
            <a:ext cx="3495675" cy="778092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ТҰРАҚТЫ ЖҰМЫСҚА 89,5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 (26508 </a:t>
            </a:r>
            <a:r>
              <a:rPr lang="ru-RU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defRPr/>
            </a:pPr>
            <a:r>
              <a:rPr lang="kk-KZ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Зейнетақы жарналарымен расталады</a:t>
            </a:r>
            <a:endParaRPr lang="ru-RU" sz="10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 rot="16200000">
            <a:off x="4522592" y="1768677"/>
            <a:ext cx="169069" cy="60114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587700" y="4154859"/>
            <a:ext cx="6270427" cy="6832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algn="ctr">
              <a:lnSpc>
                <a:spcPct val="60000"/>
              </a:lnSpc>
              <a:defRPr/>
            </a:pPr>
            <a:r>
              <a:rPr lang="ru-RU" sz="2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29 627</a:t>
            </a:r>
            <a:r>
              <a:rPr lang="ru-RU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жұмыспен</a:t>
            </a: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қамту</a:t>
            </a: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шараларына</a:t>
            </a:r>
            <a:r>
              <a:rPr lang="ru-RU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қатысты</a:t>
            </a:r>
            <a:endParaRPr lang="ru-RU" sz="1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endParaRPr lang="ru-RU" sz="16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787506" y="4858944"/>
            <a:ext cx="3403997" cy="778090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УАҚЫТША ЖҰМЫСҚА 10,5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 (3119 </a:t>
            </a:r>
            <a:r>
              <a:rPr lang="ru-RU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defRPr/>
            </a:pPr>
            <a:r>
              <a:rPr lang="kk-KZ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Зейнетақы жарналарымен расталады</a:t>
            </a:r>
            <a:endParaRPr lang="ru-RU" sz="10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71" name="Conference-96.png" descr="Conference-9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9" y="4168379"/>
            <a:ext cx="597694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72" name="Picture 45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2931321"/>
            <a:ext cx="629829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47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0" y="1765760"/>
            <a:ext cx="861346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54" descr="C:\Users\564654\Desktop\Без назван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31" y="2007393"/>
            <a:ext cx="82634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Box 45"/>
          <p:cNvSpPr txBox="1">
            <a:spLocks noChangeArrowheads="1"/>
          </p:cNvSpPr>
          <p:nvPr/>
        </p:nvSpPr>
        <p:spPr bwMode="auto">
          <a:xfrm>
            <a:off x="581029" y="2316600"/>
            <a:ext cx="15537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атаулы </a:t>
            </a:r>
            <a:r>
              <a:rPr lang="kk-KZ" alt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 көмек алушылар</a:t>
            </a:r>
          </a:p>
          <a:p>
            <a:pPr eaLnBrk="1" hangingPunct="1"/>
            <a:r>
              <a:rPr lang="kk-KZ" alt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190,4 адам </a:t>
            </a:r>
            <a:endParaRPr lang="ru-RU" alt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76" name="Picture 43" descr="Картинки по запросу монеты рисуно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005139"/>
            <a:ext cx="663179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Box 49"/>
          <p:cNvSpPr txBox="1">
            <a:spLocks noChangeArrowheads="1"/>
          </p:cNvSpPr>
          <p:nvPr/>
        </p:nvSpPr>
        <p:spPr bwMode="auto">
          <a:xfrm>
            <a:off x="581029" y="3551636"/>
            <a:ext cx="1368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қаржы</a:t>
            </a:r>
          </a:p>
          <a:p>
            <a:pPr eaLnBrk="1" hangingPunct="1"/>
            <a:r>
              <a:rPr lang="kk-KZ" alt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16,4 млрд.теңге</a:t>
            </a:r>
            <a:endParaRPr lang="ru-RU" alt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1643062" y="2996806"/>
            <a:ext cx="2063354" cy="119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9" name="TextBox 4"/>
          <p:cNvSpPr txBox="1">
            <a:spLocks noChangeArrowheads="1"/>
          </p:cNvSpPr>
          <p:nvPr/>
        </p:nvSpPr>
        <p:spPr bwMode="auto">
          <a:xfrm>
            <a:off x="531093" y="770393"/>
            <a:ext cx="8067673" cy="6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80" tIns="34240" rIns="68480" bIns="342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195 620</a:t>
            </a:r>
            <a:r>
              <a:rPr lang="kk-KZ" altLang="ru-RU" sz="2000" b="1" dirty="0" smtClean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altLang="ru-RU" sz="2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адамға 15,7 млрд.теңгеге </a:t>
            </a:r>
            <a:endParaRPr lang="kk-KZ" altLang="ru-RU" sz="2000" b="1" dirty="0" smtClean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kk-KZ" altLang="ru-RU" sz="2000" b="1" dirty="0" smtClean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атаулы </a:t>
            </a:r>
            <a:r>
              <a:rPr lang="kk-KZ" altLang="ru-RU" sz="2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әлеуметтік көмек тағайындалды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307431" y="1657353"/>
            <a:ext cx="1041200" cy="207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defRPr/>
            </a:pP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жоспар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10359" y="2906317"/>
            <a:ext cx="2068713" cy="610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ru-RU" sz="1938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385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defRPr/>
            </a:pPr>
            <a:endParaRPr lang="ru-RU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Шартты</a:t>
            </a: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ақшалай көмек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60000"/>
              </a:lnSpc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9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60000"/>
              </a:lnSpc>
              <a:defRPr/>
            </a:pPr>
            <a:r>
              <a:rPr lang="ru-RU" sz="9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15272,5 млн.</a:t>
            </a:r>
            <a:r>
              <a:rPr lang="ru-RU" sz="969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endParaRPr lang="ru-RU" sz="96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43376" y="1615681"/>
            <a:ext cx="23449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defRPr/>
            </a:pP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шартты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ақшалай көмек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algn="ctr">
              <a:lnSpc>
                <a:spcPct val="60000"/>
              </a:lnSpc>
              <a:defRPr/>
            </a:pPr>
            <a:endParaRPr lang="ru-RU" sz="1200" b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60000"/>
              </a:lnSpc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30702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743450" y="3842148"/>
            <a:ext cx="2462213" cy="18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 ІСІН АШТЫ 2898 АДАМ</a:t>
            </a:r>
            <a:endParaRPr lang="ru-RU" sz="969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277544" y="5824539"/>
            <a:ext cx="6723458" cy="776285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Ең төменгі күнкөріс шамасынан төмен табысы халықтың үлесі</a:t>
            </a:r>
            <a:r>
              <a:rPr lang="kk-KZ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</a:t>
            </a:r>
            <a:r>
              <a:rPr lang="kk-KZ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12,6%</a:t>
            </a:r>
            <a:r>
              <a:rPr lang="kk-KZ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kk-KZ" sz="1600" i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(жоспар -16,5 </a:t>
            </a:r>
            <a:r>
              <a:rPr lang="ru-RU" sz="1600" i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ru-RU" sz="1600" i="1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аспайды</a:t>
            </a:r>
            <a:r>
              <a:rPr lang="ru-RU" sz="1600" i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r>
              <a:rPr lang="kk-KZ" sz="1600" i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i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ЖАҢА ФОРМАТТАҒЫ АТАУЛЫ ӘЛЕУМЕТТІК КӨМЕК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 bwMode="auto">
          <a:xfrm flipV="1">
            <a:off x="6181725" y="2403873"/>
            <a:ext cx="935834" cy="60126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62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11" y="655705"/>
            <a:ext cx="2603119" cy="2603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177" y="1622160"/>
            <a:ext cx="3643108" cy="2270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61" y="3199226"/>
            <a:ext cx="2905464" cy="24987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 ҚОЛДАУ ШАРАЛАРЫ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85397" y="1260210"/>
            <a:ext cx="44759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Тұрғын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үй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көмегі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4 367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отбасыға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152,3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млн.тг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тағайындалды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73426" y="2686872"/>
            <a:ext cx="6046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613,8 млн.тг. </a:t>
            </a:r>
            <a:endParaRPr lang="ru-RU" alt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7 815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сурдо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тифлотехникалық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құралдар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3324" y="4209881"/>
            <a:ext cx="23839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326,7 </a:t>
            </a:r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млн.тг. </a:t>
            </a:r>
            <a:endParaRPr lang="ru-RU" alt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2 550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арба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9" y="4476806"/>
            <a:ext cx="2727078" cy="18487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771931" y="5351392"/>
            <a:ext cx="52245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788,1 </a:t>
            </a:r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млн.тг. </a:t>
            </a:r>
            <a:endParaRPr lang="ru-RU" alt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13 477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мүгедек</a:t>
            </a: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санаторлық-курорттық</a:t>
            </a:r>
            <a:endParaRPr lang="ru-RU" alt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емделу орталықтарына жолданды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ҚОҒАМДЫҚ-САЯСИ АХУАЛ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09188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1050" y="803328"/>
            <a:ext cx="7764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4 285 </a:t>
            </a:r>
            <a:r>
              <a:rPr lang="ru-RU" alt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-шара </a:t>
            </a:r>
            <a:r>
              <a:rPr lang="ru-RU" alt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өтті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1 000 000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қамтылды</a:t>
            </a:r>
            <a:r>
              <a:rPr lang="ru-RU" alt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0" y="1572903"/>
            <a:ext cx="3569044" cy="22162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0" y="4057012"/>
            <a:ext cx="3569044" cy="221625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" y="2299063"/>
            <a:ext cx="5414771" cy="33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«ТУҒАН ЖЕР» ЖОБАСЫ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15" y="986930"/>
            <a:ext cx="1947626" cy="1470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3" y="2507231"/>
            <a:ext cx="1173845" cy="11760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33" y="3858118"/>
            <a:ext cx="1403755" cy="1059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11" y="5021342"/>
            <a:ext cx="2066103" cy="14526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6" y="4112598"/>
            <a:ext cx="1715569" cy="2083883"/>
          </a:xfrm>
          <a:prstGeom prst="rect">
            <a:avLst/>
          </a:prstGeom>
        </p:spPr>
      </p:pic>
      <p:pic>
        <p:nvPicPr>
          <p:cNvPr id="16" name="Объект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" y="1663609"/>
            <a:ext cx="1696425" cy="16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6" y="1826093"/>
            <a:ext cx="792901" cy="7929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501" y="1085053"/>
            <a:ext cx="279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3,3</a:t>
            </a:r>
            <a:r>
              <a:rPr lang="kk-K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 теңге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554" y="3650933"/>
            <a:ext cx="17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</a:t>
            </a:r>
            <a:r>
              <a:rPr lang="kk-K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нысан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916" y="1373035"/>
            <a:ext cx="3113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мекемесі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91391" y="2764836"/>
            <a:ext cx="3615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медицина </a:t>
            </a:r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мекемесі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0916" y="4133122"/>
            <a:ext cx="3114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 </a:t>
            </a:r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мекемесі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0483" y="5574005"/>
            <a:ext cx="36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Абаттандыру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нысаны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89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«ТУҒАН ЖЕР» ЖОБАСЫ - ДЕМЕУШІЛЕР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31" y="2739122"/>
            <a:ext cx="138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Оразгелдиев</a:t>
            </a:r>
          </a:p>
          <a:p>
            <a:r>
              <a:rPr lang="kk-KZ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Бегалы</a:t>
            </a:r>
            <a:endParaRPr lang="kk-KZ" sz="1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0" name="Picture 2" descr="C:\Users\User\Downloads\загррррр\Baribar\Новая папка (2)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16" y="1253563"/>
            <a:ext cx="1218479" cy="14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ownloads\загррррр\Baribar\Новая папка (2)\Рисуно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50" y="1253563"/>
            <a:ext cx="1519599" cy="14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ser\Downloads\загррррр\Baribar\Новая папка (2)\Рисунок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2" y="1253564"/>
            <a:ext cx="1105337" cy="14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1250" y="2740419"/>
            <a:ext cx="151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Тұрғараев Бекет </a:t>
            </a:r>
            <a:endParaRPr lang="kk-KZ" sz="1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516" y="2740419"/>
            <a:ext cx="2341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Ертаев Сырым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74" y="1680817"/>
            <a:ext cx="1382768" cy="144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2" y="3262893"/>
            <a:ext cx="1574396" cy="101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5"/>
          <a:stretch/>
        </p:blipFill>
        <p:spPr bwMode="auto">
          <a:xfrm>
            <a:off x="1899174" y="3262893"/>
            <a:ext cx="1382768" cy="101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4" y="4420514"/>
            <a:ext cx="1565612" cy="10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6"/>
          <a:stretch/>
        </p:blipFill>
        <p:spPr bwMode="auto">
          <a:xfrm>
            <a:off x="1899174" y="4420515"/>
            <a:ext cx="1382768" cy="10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C:\Users\Admin\Desktop\Касипкерлер\Жастар саябагы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50" y="3262894"/>
            <a:ext cx="2190373" cy="101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 descr="C:\Users\User\Desktop\Новая папка (2)\20170816_185642.jpg"/>
          <p:cNvPicPr>
            <a:picLocks noChangeAspect="1" noChangeArrowheads="1"/>
          </p:cNvPicPr>
          <p:nvPr/>
        </p:nvPicPr>
        <p:blipFill rotWithShape="1">
          <a:blip r:embed="rId11" cstate="print"/>
          <a:srcRect r="13509"/>
          <a:stretch/>
        </p:blipFill>
        <p:spPr bwMode="auto">
          <a:xfrm>
            <a:off x="3451250" y="4420516"/>
            <a:ext cx="2190373" cy="1082936"/>
          </a:xfrm>
          <a:prstGeom prst="rect">
            <a:avLst/>
          </a:prstGeom>
          <a:noFill/>
        </p:spPr>
      </p:pic>
      <p:pic>
        <p:nvPicPr>
          <p:cNvPr id="18" name="Picture 3" descr="C:\Users\User\Downloads\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4144" y="3262895"/>
            <a:ext cx="1852497" cy="1004724"/>
          </a:xfrm>
          <a:prstGeom prst="rect">
            <a:avLst/>
          </a:prstGeom>
          <a:noFill/>
        </p:spPr>
      </p:pic>
      <p:pic>
        <p:nvPicPr>
          <p:cNvPr id="19" name="Picture 5" descr="C:\Users\User\Downloads\20171128_164650.jpg"/>
          <p:cNvPicPr>
            <a:picLocks noChangeAspect="1" noChangeArrowheads="1"/>
          </p:cNvPicPr>
          <p:nvPr/>
        </p:nvPicPr>
        <p:blipFill rotWithShape="1">
          <a:blip r:embed="rId13" cstate="print"/>
          <a:srcRect l="6325" r="6325"/>
          <a:stretch/>
        </p:blipFill>
        <p:spPr bwMode="auto">
          <a:xfrm>
            <a:off x="7014144" y="4420514"/>
            <a:ext cx="1852497" cy="108293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371850" y="1253563"/>
            <a:ext cx="0" cy="4249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C:\Users\shilter_s\Desktop\5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49797" y="1253563"/>
            <a:ext cx="1702182" cy="1925437"/>
          </a:xfrm>
          <a:prstGeom prst="rect">
            <a:avLst/>
          </a:prstGeom>
          <a:noFill/>
        </p:spPr>
      </p:pic>
      <p:pic>
        <p:nvPicPr>
          <p:cNvPr id="24" name="Picture 4" descr="C:\Users\shilter_s\Desktop\1524293527_11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45973" y="3262895"/>
            <a:ext cx="894315" cy="1010807"/>
          </a:xfrm>
          <a:prstGeom prst="rect">
            <a:avLst/>
          </a:prstGeom>
          <a:noFill/>
        </p:spPr>
      </p:pic>
      <p:pic>
        <p:nvPicPr>
          <p:cNvPr id="25" name="Picture 6" descr="C:\Users\shilter_s\Desktop\139068-preview-imag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39231" y="4420515"/>
            <a:ext cx="1012748" cy="1057489"/>
          </a:xfrm>
          <a:prstGeom prst="rect">
            <a:avLst/>
          </a:prstGeom>
          <a:noFill/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6865144" y="1253563"/>
            <a:ext cx="0" cy="4249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83363496"/>
              </p:ext>
            </p:extLst>
          </p:nvPr>
        </p:nvGraphicFramePr>
        <p:xfrm>
          <a:off x="118583" y="1984554"/>
          <a:ext cx="6514738" cy="316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«ҚАЗАҚСТАННЫҢ КИЕЛІ ЖЕРЛЕРІ» ЖОБАСЫ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2" y="1181390"/>
            <a:ext cx="4230288" cy="51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1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 ЖЫЛЫ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3" y="4383593"/>
            <a:ext cx="3750469" cy="2107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43" y="4383593"/>
            <a:ext cx="3750469" cy="2107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07" y="914500"/>
            <a:ext cx="6236061" cy="3152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99663" y="651962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 РЕСУРСТЫҚ ОРТАЛЫҒЫ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86000" y="6517408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1412" y="850483"/>
            <a:ext cx="3091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Дағдарыстың алдын алу және психологиялық көмек көрсету бөлімі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155" y="850483"/>
            <a:ext cx="4941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Жастарға қызмет көрсету секторы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781" y="3682574"/>
            <a:ext cx="484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Талантты жастарды қолдау бөлімі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82460"/>
              </p:ext>
            </p:extLst>
          </p:nvPr>
        </p:nvGraphicFramePr>
        <p:xfrm>
          <a:off x="234238" y="4121854"/>
          <a:ext cx="5121068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153"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Іс-шара атауы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Іс-шара саны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Жастар</a:t>
                      </a:r>
                      <a:r>
                        <a:rPr lang="kk-K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саны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«Болашаққа бағдар:</a:t>
                      </a:r>
                      <a:r>
                        <a:rPr lang="kk-KZ" sz="105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рухани жаңғыру» бағдарламалық мақаласы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53700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Жастардың бос уақытын тиімді пайдалану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29500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Салауатты өмір салтын қалыптастыру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Атақты тұлғалармен кездесу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18900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Мәдени, адамгершілік-рухани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36500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kk-KZ" sz="105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Патриоттық, ақпараттық насихат</a:t>
                      </a:r>
                      <a:endParaRPr lang="ru-RU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25600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Барлығы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174 400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804312"/>
              </p:ext>
            </p:extLst>
          </p:nvPr>
        </p:nvGraphicFramePr>
        <p:xfrm>
          <a:off x="316782" y="1290998"/>
          <a:ext cx="4941018" cy="221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Қызмет түрі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Кеңес саны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Жастар саны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Мемлекеттік бағдарламалар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5736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1920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Заңгерлік</a:t>
                      </a:r>
                      <a:r>
                        <a:rPr lang="kk-KZ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кеңес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1284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520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Қолжетімді тұрғын үй бойынша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3600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1608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Egov</a:t>
                      </a:r>
                      <a:r>
                        <a:rPr lang="en-US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kk-KZ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қызметі бойынша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3012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1248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Шығармашылық бастамалар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5740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2640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Кәсіпкерлік  бойынша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3288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1308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Жұмыспен</a:t>
                      </a:r>
                      <a:r>
                        <a:rPr lang="kk-KZ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қамту бойынша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3216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1512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kk-KZ" sz="1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Барлығы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25 876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10756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49" y="3264389"/>
            <a:ext cx="3475813" cy="18798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2456" y="5287607"/>
            <a:ext cx="375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Мекен-жайы</a:t>
            </a:r>
            <a:r>
              <a:rPr lang="kk-KZ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  <a:r>
              <a:rPr lang="kk-KZ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Түркістан қаласы, </a:t>
            </a:r>
          </a:p>
          <a:p>
            <a:pPr>
              <a:defRPr/>
            </a:pPr>
            <a:r>
              <a:rPr lang="kk-KZ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                          Б. Саттарханов даңғылы 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120</a:t>
            </a:r>
            <a:r>
              <a:rPr lang="kk-KZ" sz="12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kk-KZ" sz="12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12" y="1970371"/>
            <a:ext cx="972000" cy="97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13950" y="1951378"/>
            <a:ext cx="2164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1303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7077024" y="2803349"/>
            <a:ext cx="1326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Call-center</a:t>
            </a:r>
            <a:endParaRPr lang="ru-RU" altLang="ru-RU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66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ӨҢДЕУ ӨНЕРКӘСІБІ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6850" y="6526505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53522" y="1171069"/>
            <a:ext cx="89611" cy="5112000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8775" y="3780578"/>
            <a:ext cx="626884" cy="1583504"/>
          </a:xfrm>
          <a:prstGeom prst="rect">
            <a:avLst/>
          </a:prstGeom>
          <a:solidFill>
            <a:srgbClr val="4D897B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2780" y="435196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ж. 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43650" y="2979905"/>
            <a:ext cx="626884" cy="2384178"/>
          </a:xfrm>
          <a:prstGeom prst="rect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783983" y="435196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ж.</a:t>
            </a:r>
            <a:endParaRPr lang="ru-RU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68" y="3096633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223,2</a:t>
            </a:r>
          </a:p>
          <a:p>
            <a:pPr algn="ctr"/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4D89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4D89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8550" y="2306703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236,9</a:t>
            </a:r>
          </a:p>
          <a:p>
            <a:pPr algn="ctr"/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1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3063" y="1281576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КӨЛЕМІ</a:t>
            </a:r>
            <a:endParaRPr lang="ru-RU" sz="800" b="1" dirty="0">
              <a:solidFill>
                <a:srgbClr val="5B9BD5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4890880" y="935003"/>
            <a:ext cx="504000" cy="3289087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5128573" y="1372571"/>
            <a:ext cx="504000" cy="3764470"/>
          </a:xfrm>
          <a:prstGeom prst="rect">
            <a:avLst/>
          </a:prstGeom>
          <a:solidFill>
            <a:srgbClr val="FC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50665" y="2400339"/>
            <a:ext cx="3159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ТАМАҚ ӨНІМДЕРІН ӨНДІРУ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0663" y="3083915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ЖЕҢІЛ ӨНЕРКӘСІБІ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35174" y="2381639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360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103,6%</a:t>
            </a:r>
            <a:endParaRPr lang="ru-RU" b="1" dirty="0">
              <a:solidFill>
                <a:srgbClr val="436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35174" y="3076772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106,3</a:t>
            </a:r>
            <a:r>
              <a:rPr lang="ru-RU" b="1" dirty="0">
                <a:solidFill>
                  <a:srgbClr val="FC30D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FC30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16200000" flipH="1">
            <a:off x="4527108" y="-2559848"/>
            <a:ext cx="87883" cy="8694148"/>
          </a:xfrm>
          <a:prstGeom prst="roundRect">
            <a:avLst>
              <a:gd name="adj" fmla="val 3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8609" y="1257858"/>
            <a:ext cx="1875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ҚҰРЫЛЫМЫ</a:t>
            </a:r>
            <a:endParaRPr lang="ru-RU" sz="8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207174" y="1940755"/>
            <a:ext cx="504000" cy="3935963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5400000">
            <a:off x="5034764" y="2869993"/>
            <a:ext cx="504000" cy="3564000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43520" y="3735818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 ӨНЕРКӘСІБІ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34942" y="4359414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ФАРМАЦЕВТИКАЛЫҚ </a:t>
            </a:r>
            <a:endParaRPr lang="kk-KZ" sz="1600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16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ӨНІМДЕРДІ </a:t>
            </a:r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ӨНДІРУ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27156" y="372837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E586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107,0%</a:t>
            </a:r>
            <a:endParaRPr lang="ru-RU" b="1" dirty="0">
              <a:solidFill>
                <a:srgbClr val="E586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27156" y="446713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104,0</a:t>
            </a:r>
            <a:r>
              <a:rPr lang="ru-RU" b="1" dirty="0">
                <a:solidFill>
                  <a:srgbClr val="2EB3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2EB3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735887"/>
              </p:ext>
            </p:extLst>
          </p:nvPr>
        </p:nvGraphicFramePr>
        <p:xfrm>
          <a:off x="1074764" y="4216847"/>
          <a:ext cx="918000" cy="63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orelDRAW" r:id="rId4" imgW="1530671" imgH="1062044" progId="CorelDraw.Graphic.18">
                  <p:embed/>
                </p:oleObj>
              </mc:Choice>
              <mc:Fallback>
                <p:oleObj name="CorelDRAW" r:id="rId4" imgW="1530671" imgH="1062044" progId="CorelDraw.Graphic.18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764" y="4216847"/>
                        <a:ext cx="918000" cy="63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085367" y="3676647"/>
            <a:ext cx="8883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+13,7</a:t>
            </a:r>
          </a:p>
          <a:p>
            <a:pPr algn="ctr"/>
            <a:r>
              <a:rPr lang="ru-RU" sz="9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900" b="1" dirty="0" err="1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900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900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5400000">
            <a:off x="5094930" y="3467299"/>
            <a:ext cx="504000" cy="3701082"/>
          </a:xfrm>
          <a:prstGeom prst="rect">
            <a:avLst/>
          </a:prstGeom>
          <a:solidFill>
            <a:srgbClr val="9230FC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48715" y="5030803"/>
            <a:ext cx="3648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ӨЗГЕ МЕТАЛЛ ЕМЕС ДАЙЫН </a:t>
            </a:r>
          </a:p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МЕТАЛЛ БҰЙЫМДАРЫН ӨНДІРУ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27156" y="5139849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100,5</a:t>
            </a:r>
            <a:r>
              <a:rPr lang="ru-RU" b="1" dirty="0">
                <a:solidFill>
                  <a:srgbClr val="9230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9230F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5400000">
            <a:off x="4711962" y="4502168"/>
            <a:ext cx="504000" cy="29455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43521" y="5798477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МАШИНА ЖАСАУ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27156" y="578718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548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100,6</a:t>
            </a:r>
            <a:r>
              <a:rPr lang="ru-RU" b="1" dirty="0">
                <a:solidFill>
                  <a:srgbClr val="548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b="1" dirty="0">
              <a:solidFill>
                <a:srgbClr val="54823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588133" y="1811311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kk-KZ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ӨСІМ</a:t>
            </a:r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 rot="10800000">
            <a:off x="8673765" y="2330119"/>
            <a:ext cx="144000" cy="38880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3351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 rot="10800000">
            <a:off x="611188" y="2660650"/>
            <a:ext cx="8208962" cy="3238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4413262" y="-1243344"/>
            <a:ext cx="492443" cy="819501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000" b="1" dirty="0">
                <a:solidFill>
                  <a:prstClr val="white"/>
                </a:solidFill>
                <a:latin typeface="+mn-lt"/>
                <a:ea typeface="Tahoma" pitchFamily="34" charset="0"/>
                <a:cs typeface="Tahoma" pitchFamily="34" charset="0"/>
              </a:rPr>
              <a:t>ОҚЫТУ БАҒДАРЛАМАСЫ: </a:t>
            </a:r>
            <a:endParaRPr lang="ru-RU" sz="2000" b="1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0800000">
            <a:off x="611188" y="3025775"/>
            <a:ext cx="8208962" cy="603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3433763"/>
            <a:ext cx="0" cy="22320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03800" y="3433763"/>
            <a:ext cx="0" cy="22320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Прямоугольник 16"/>
          <p:cNvSpPr>
            <a:spLocks noChangeArrowheads="1"/>
          </p:cNvSpPr>
          <p:nvPr/>
        </p:nvSpPr>
        <p:spPr bwMode="auto">
          <a:xfrm>
            <a:off x="1162050" y="3074988"/>
            <a:ext cx="2886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Семинарлар</a:t>
            </a:r>
            <a:r>
              <a:rPr lang="kk-KZ" sz="1600" b="1" dirty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, тренингтер</a:t>
            </a:r>
            <a:r>
              <a:rPr lang="ru-RU" sz="1600" b="1" dirty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ru-RU" sz="1600" dirty="0">
              <a:solidFill>
                <a:srgbClr val="E46C0A"/>
              </a:solidFill>
              <a:latin typeface="Calibri" pitchFamily="34" charset="0"/>
            </a:endParaRPr>
          </a:p>
        </p:txBody>
      </p:sp>
      <p:sp>
        <p:nvSpPr>
          <p:cNvPr id="12299" name="Прямоугольник 17"/>
          <p:cNvSpPr>
            <a:spLocks noChangeArrowheads="1"/>
          </p:cNvSpPr>
          <p:nvPr/>
        </p:nvSpPr>
        <p:spPr bwMode="auto">
          <a:xfrm>
            <a:off x="5319373" y="3113183"/>
            <a:ext cx="3453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k-KZ" sz="1600" b="1" dirty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Тәжірибелік мастер-класстар</a:t>
            </a:r>
            <a:endParaRPr lang="ru-RU" sz="1600" dirty="0">
              <a:solidFill>
                <a:srgbClr val="E46C0A"/>
              </a:solidFill>
              <a:latin typeface="Calibri" pitchFamily="34" charset="0"/>
            </a:endParaRPr>
          </a:p>
        </p:txBody>
      </p:sp>
      <p:sp>
        <p:nvSpPr>
          <p:cNvPr id="12303" name="Прямоугольник 10"/>
          <p:cNvSpPr>
            <a:spLocks noChangeArrowheads="1"/>
          </p:cNvSpPr>
          <p:nvPr/>
        </p:nvSpPr>
        <p:spPr bwMode="auto">
          <a:xfrm>
            <a:off x="611188" y="3362325"/>
            <a:ext cx="41005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Модуль №1. </a:t>
            </a:r>
            <a:r>
              <a:rPr lang="ru-RU" sz="1400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Міндетті</a:t>
            </a:r>
            <a:r>
              <a:rPr lang="ru-RU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компоненттер</a:t>
            </a:r>
            <a:r>
              <a:rPr lang="ru-RU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kk-KZ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КӘСІПКЕРЛІК НЕГІЗДЕРІ;</a:t>
            </a:r>
            <a:endParaRPr lang="ru-RU" sz="1400" b="1" dirty="0">
              <a:solidFill>
                <a:srgbClr val="77933C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kk-KZ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БИЗНЕС ЖОСПАРЛАУ.</a:t>
            </a:r>
            <a:endParaRPr lang="ru-RU" sz="1400" b="1" dirty="0">
              <a:solidFill>
                <a:srgbClr val="77933C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kk-KZ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БИЗНЕСТІҢ ЗАҢДЫҚ АСПЕКТІЛЕРІ</a:t>
            </a:r>
            <a:endParaRPr lang="ru-RU" sz="1400" b="1" dirty="0">
              <a:solidFill>
                <a:srgbClr val="77933C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kk-KZ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САЛЫҚ САЛУ.БУХГАЛТЕРЛІК ЕСЕП</a:t>
            </a:r>
            <a:endParaRPr lang="ru-RU" sz="1400" b="1" dirty="0">
              <a:solidFill>
                <a:srgbClr val="77933C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kk-KZ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БИЗНЕСТІ МЕМЛЕКЕТТІК БАСҚАРУ</a:t>
            </a:r>
            <a:endParaRPr lang="ru-RU" sz="1400" b="1" dirty="0">
              <a:solidFill>
                <a:srgbClr val="77933C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400" b="1" dirty="0">
                <a:solidFill>
                  <a:srgbClr val="77933C"/>
                </a:solidFill>
                <a:latin typeface="Tahoma" pitchFamily="34" charset="0"/>
                <a:cs typeface="Tahoma" pitchFamily="34" charset="0"/>
              </a:rPr>
              <a:t>ЭЛЕКТРОНДЫҚ ҮКІМЕТ ПЕН ИНТЕРНЕТ РЕСУРСТАРДЫ ПАЙДАЛАНУ</a:t>
            </a:r>
          </a:p>
        </p:txBody>
      </p:sp>
      <p:sp>
        <p:nvSpPr>
          <p:cNvPr id="12304" name="Прямоугольник 8"/>
          <p:cNvSpPr>
            <a:spLocks noChangeArrowheads="1"/>
          </p:cNvSpPr>
          <p:nvPr/>
        </p:nvSpPr>
        <p:spPr bwMode="auto">
          <a:xfrm>
            <a:off x="5076825" y="3419475"/>
            <a:ext cx="38877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kk-KZ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Модуль № 2. Таңдау бойынша салалық оқытулар: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МАЛ ШАРУАШЫЛЫҒЫ 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ӨСІМДІК ШАРУАШЫЛЫҒЫ,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ҚҰС ШАРУАШЫЛЫҒЫ,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БАЛЫҚ ШАРУАШЫЛЫҒЫ,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ӨНДІРІСТІК МИНИ-ЦЕХТАР,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СЕРВИС ПЕН ҚЫЗМЕТ КӨРСЕТУ,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14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ЖҰМЫС ЖАСАП ЖАТҚАН КӘСІПОРЫНДАРДЫҢ БАЗАСЫНА БАРУ</a:t>
            </a:r>
            <a:endParaRPr lang="ru-RU" sz="1400" b="1" i="1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12305" name="TextBox 25"/>
          <p:cNvSpPr txBox="1">
            <a:spLocks noChangeArrowheads="1"/>
          </p:cNvSpPr>
          <p:nvPr/>
        </p:nvSpPr>
        <p:spPr bwMode="auto">
          <a:xfrm>
            <a:off x="500034" y="5862655"/>
            <a:ext cx="3455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Әр топтағы тыңдаушылар саны</a:t>
            </a:r>
            <a:endParaRPr lang="en-US" sz="1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14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0</a:t>
            </a:r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4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25</a:t>
            </a:r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адам</a:t>
            </a:r>
            <a:endParaRPr lang="ru-RU" sz="1400" b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5527675" y="5881688"/>
            <a:ext cx="2881313" cy="720725"/>
          </a:xfrm>
          <a:prstGeom prst="wedgeRoundRectCallout">
            <a:avLst>
              <a:gd name="adj1" fmla="val -35651"/>
              <a:gd name="adj2" fmla="val 64595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Оқыту мерзімі</a:t>
            </a:r>
            <a:r>
              <a:rPr lang="kk-KZ" sz="1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kk-KZ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Модуль №1: </a:t>
            </a:r>
            <a:r>
              <a:rPr lang="en-US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kk-KZ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күн</a:t>
            </a:r>
            <a:r>
              <a:rPr lang="kk-KZ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/ 32 сағат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Модуль №2: 2 күн/ 8 сағат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Оқыту тілі</a:t>
            </a:r>
            <a:r>
              <a:rPr lang="kk-KZ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   орыс / қазақ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428596" y="1108612"/>
            <a:ext cx="83283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ahoma" pitchFamily="34" charset="0"/>
                <a:cs typeface="Tahoma" pitchFamily="34" charset="0"/>
              </a:rPr>
              <a:t>Жоба</a:t>
            </a:r>
            <a:r>
              <a:rPr lang="ru-RU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latin typeface="Tahoma" pitchFamily="34" charset="0"/>
                <a:cs typeface="Tahoma" pitchFamily="34" charset="0"/>
              </a:rPr>
              <a:t>мақсаты:</a:t>
            </a:r>
            <a:r>
              <a:rPr lang="ru-RU" sz="2000" dirty="0" err="1">
                <a:latin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ӨЗ </a:t>
            </a:r>
            <a:r>
              <a:rPr lang="ru-RU" sz="2000" dirty="0" err="1">
                <a:latin typeface="Tahoma" pitchFamily="34" charset="0"/>
                <a:cs typeface="Tahoma" pitchFamily="34" charset="0"/>
              </a:rPr>
              <a:t>бизнесін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cs typeface="Tahoma" pitchFamily="34" charset="0"/>
              </a:rPr>
              <a:t>ашам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cs typeface="Tahoma" pitchFamily="34" charset="0"/>
              </a:rPr>
              <a:t>дейтін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kk-KZ" sz="2000" dirty="0" smtClean="0">
                <a:latin typeface="Tahoma" pitchFamily="34" charset="0"/>
                <a:cs typeface="Tahoma" pitchFamily="34" charset="0"/>
              </a:rPr>
              <a:t>жұмыссыз жастар, мүмкіндігі шектеулі және студент жастарың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cs typeface="Tahoma" pitchFamily="34" charset="0"/>
              </a:rPr>
              <a:t>табысты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бизнес </a:t>
            </a:r>
            <a:r>
              <a:rPr lang="ru-RU" sz="2000" dirty="0" err="1">
                <a:latin typeface="Tahoma" pitchFamily="34" charset="0"/>
                <a:cs typeface="Tahoma" pitchFamily="34" charset="0"/>
              </a:rPr>
              <a:t>жүргізудің базалық білімі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 мен </a:t>
            </a:r>
            <a:r>
              <a:rPr lang="ru-RU" sz="2000" dirty="0" err="1">
                <a:latin typeface="Tahoma" pitchFamily="34" charset="0"/>
                <a:cs typeface="Tahoma" pitchFamily="34" charset="0"/>
              </a:rPr>
              <a:t>дағдысын </a:t>
            </a:r>
            <a:r>
              <a:rPr lang="ru-RU" sz="2000" dirty="0" err="1" smtClean="0">
                <a:latin typeface="Tahoma" pitchFamily="34" charset="0"/>
                <a:cs typeface="Tahoma" pitchFamily="34" charset="0"/>
              </a:rPr>
              <a:t>қалыптастыру және өз кәсібін ашуға бағыттау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707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«ЖАСТАР КӘСІПКЕР» ЖОБАСЫ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6000" y="6517408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ru-RU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35861452_2024188667591135_7928914394723909632_n.jpg"/>
          <p:cNvPicPr>
            <a:picLocks noChangeAspect="1" noChangeArrowheads="1"/>
          </p:cNvPicPr>
          <p:nvPr/>
        </p:nvPicPr>
        <p:blipFill>
          <a:blip r:embed="rId2" cstate="print"/>
          <a:srcRect t="19063" b="11250"/>
          <a:stretch>
            <a:fillRect/>
          </a:stretch>
        </p:blipFill>
        <p:spPr bwMode="auto">
          <a:xfrm>
            <a:off x="4972048" y="4039552"/>
            <a:ext cx="3543301" cy="2349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F:\35932150_2024202214256447_477745906871959552_n.jpg"/>
          <p:cNvPicPr>
            <a:picLocks noChangeAspect="1" noChangeArrowheads="1"/>
          </p:cNvPicPr>
          <p:nvPr/>
        </p:nvPicPr>
        <p:blipFill>
          <a:blip r:embed="rId3" cstate="print"/>
          <a:srcRect t="8179"/>
          <a:stretch>
            <a:fillRect/>
          </a:stretch>
        </p:blipFill>
        <p:spPr bwMode="auto">
          <a:xfrm>
            <a:off x="4972049" y="1045267"/>
            <a:ext cx="3543301" cy="2580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F:\35971256_2024166897593312_3930783528479883264_n.jpg"/>
          <p:cNvPicPr>
            <a:picLocks noChangeAspect="1" noChangeArrowheads="1"/>
          </p:cNvPicPr>
          <p:nvPr/>
        </p:nvPicPr>
        <p:blipFill>
          <a:blip r:embed="rId4" cstate="print"/>
          <a:srcRect t="2969"/>
          <a:stretch>
            <a:fillRect/>
          </a:stretch>
        </p:blipFill>
        <p:spPr bwMode="auto">
          <a:xfrm>
            <a:off x="732237" y="4039552"/>
            <a:ext cx="3458763" cy="2349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 descr="F:\1\3.jpg"/>
          <p:cNvPicPr>
            <a:picLocks noChangeAspect="1" noChangeArrowheads="1"/>
          </p:cNvPicPr>
          <p:nvPr/>
        </p:nvPicPr>
        <p:blipFill>
          <a:blip r:embed="rId5" cstate="print"/>
          <a:srcRect t="11252"/>
          <a:stretch>
            <a:fillRect/>
          </a:stretch>
        </p:blipFill>
        <p:spPr bwMode="auto">
          <a:xfrm>
            <a:off x="613175" y="1020127"/>
            <a:ext cx="3577826" cy="260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ЖАСТАРДЫҢ БОС УАҚЫТЫН ТИІМДІ ПАЙДАЛАНУ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031244" y="2955605"/>
            <a:ext cx="300084" cy="92621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161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«ТҮРКІСТАН ЖАСТАРЫНЫҢ ҚҰРЫЛЫС ЖАСАҒЫ»</a:t>
            </a:r>
            <a:endParaRPr lang="ru-RU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81" y="1733602"/>
            <a:ext cx="373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«Түркістан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жастарының құрылыс жасағы» ұйымы құрылды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6890806" y="389656"/>
            <a:ext cx="529026" cy="323441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0525" y="1704762"/>
            <a:ext cx="31279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3000+</a:t>
            </a:r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азамат</a:t>
            </a:r>
            <a:endParaRPr lang="ru-RU" sz="3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150519" y="1826419"/>
            <a:ext cx="993416" cy="492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4136" y="3237140"/>
            <a:ext cx="8862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АҚПАН</a:t>
            </a:r>
            <a:endParaRPr lang="ru-RU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4487" y="2966067"/>
            <a:ext cx="2823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мердігер құрылыс компанияларымен меморандумға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отыру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4001" y="2923368"/>
            <a:ext cx="300084" cy="92621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401040" y="3215365"/>
            <a:ext cx="103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НАУРЫЗ</a:t>
            </a:r>
            <a:endParaRPr lang="ru-RU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3935" y="2911058"/>
            <a:ext cx="23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жастарды құрылыс жұмыстарына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жібереміз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911102" y="4021015"/>
            <a:ext cx="1106770" cy="2071651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828" y="4457487"/>
            <a:ext cx="2547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Тұрақты</a:t>
            </a:r>
          </a:p>
          <a:p>
            <a:r>
              <a:rPr lang="kk-KZ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жалақы</a:t>
            </a:r>
            <a:endParaRPr lang="ru-RU" sz="3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643188" y="4810808"/>
            <a:ext cx="993416" cy="492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5633892" y="2692219"/>
            <a:ext cx="1110539" cy="4842875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7116" y="4768103"/>
            <a:ext cx="46791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</a:t>
            </a:r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000 - </a:t>
            </a:r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</a:t>
            </a:r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</a:t>
            </a:r>
            <a:r>
              <a:rPr lang="kk-KZ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 </a:t>
            </a:r>
            <a:endParaRPr lang="ru-RU" sz="3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wnloads\загррррр\Baribar\Новая папка (2)\79559-OFWR7B-5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70" y="1084856"/>
            <a:ext cx="4649193" cy="46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5400000">
            <a:off x="5616595" y="1161426"/>
            <a:ext cx="1110539" cy="369161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9922" y="2462001"/>
            <a:ext cx="3372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300" b="1" dirty="0" smtClean="0">
                <a:solidFill>
                  <a:schemeClr val="bg1"/>
                </a:solidFill>
              </a:rPr>
              <a:t>«ЖАСЫЛ ЕЛ» </a:t>
            </a:r>
            <a:r>
              <a:rPr lang="kk-KZ" sz="3300" b="1" dirty="0">
                <a:solidFill>
                  <a:schemeClr val="bg1"/>
                </a:solidFill>
              </a:rPr>
              <a:t>БАҒДАРЛАМАСЫ</a:t>
            </a:r>
            <a:endParaRPr lang="ru-RU" sz="3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4843484" y="3793901"/>
            <a:ext cx="529026" cy="1375931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3895" y="4170243"/>
            <a:ext cx="11920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300" b="1" dirty="0">
                <a:solidFill>
                  <a:schemeClr val="bg1"/>
                </a:solidFill>
              </a:rPr>
              <a:t>1300</a:t>
            </a:r>
            <a:endParaRPr lang="ru-RU" sz="3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4659" y="4123132"/>
            <a:ext cx="237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 жұмыспен қамтылады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«ЖАСЫЛ ЕЛ» ЕҢБЕК ЖАСАҚТАРЫ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3906100" y="-1331932"/>
            <a:ext cx="998423" cy="6772274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175" y="1793268"/>
            <a:ext cx="677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 ШАРУАШЫЛЫҒЫН ҚОЛДАУ ҚОРЫ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2245" y="4437859"/>
            <a:ext cx="196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+200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9408" y="5011829"/>
            <a:ext cx="237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 кәсіпкер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758" y="4437859"/>
            <a:ext cx="378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</a:t>
            </a:r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3532" y="5011829"/>
            <a:ext cx="284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несие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46458" y="2770108"/>
            <a:ext cx="720777" cy="1458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913419" y="2691883"/>
            <a:ext cx="720777" cy="14589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 КӘСІПКЕРДІ ҚОЛДАУ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7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4084814" y="-300243"/>
            <a:ext cx="855235" cy="4538734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4356" y="1744792"/>
            <a:ext cx="39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 ПРАКТИКАСЫ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0141" y="4153426"/>
            <a:ext cx="32694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3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5500-ге жуық</a:t>
            </a:r>
            <a:endParaRPr lang="ru-RU" sz="33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189" y="4753589"/>
            <a:ext cx="330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жасқа қолдау білдіру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404991" y="2536256"/>
            <a:ext cx="659761" cy="154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807881" y="4153426"/>
            <a:ext cx="29284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3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kk-KZ" sz="33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</a:t>
            </a:r>
            <a:r>
              <a:rPr lang="kk-KZ" sz="33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3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834" y="4753589"/>
            <a:ext cx="2966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 бөлінеді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942235" y="2536256"/>
            <a:ext cx="659761" cy="154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ЖАСТАР ПРАКТИКАСЫ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ownloads\загррррр\Baribar\Новая папка (2)\infographic-отчет-акима-[Восстановлен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5" y="1885951"/>
            <a:ext cx="3145605" cy="366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9127" y="2204186"/>
            <a:ext cx="2479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1200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5075" y="2296519"/>
            <a:ext cx="2479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жұмыссыз азамат кәсіпкерлік негіздері курстарынан өткізіп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9127" y="3818673"/>
            <a:ext cx="2345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5075" y="3911006"/>
            <a:ext cx="2479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төмендетілген пайызбен несие берілетін болады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ЖҰМЫСПЕН ҚАМТУ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ownloads\загррррр\Baribar\Новая папка (2)\infographic-отчет-акима-[Восстановлен]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44277"/>
            <a:ext cx="3515945" cy="41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5702281" y="-773563"/>
            <a:ext cx="580932" cy="4816612"/>
          </a:xfrm>
          <a:prstGeom prst="rect">
            <a:avLst/>
          </a:prstGeom>
          <a:solidFill>
            <a:srgbClr val="FC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609" y="1415451"/>
            <a:ext cx="446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</a:rPr>
              <a:t>Жастарды тұрғын үймен қамту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5485" y="2548647"/>
            <a:ext cx="2875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88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260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4313" y="4330043"/>
            <a:ext cx="353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жасты баспанамен қамту көзделуде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306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«ЖАСТАРДЫ ТҰРҒЫН ҮЙМЕН ҚАМТУ» ЖОБАСЫ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КӨПБАЛАЛЫ ОТБАСЫЛАРДЫ ҚОЛДАУ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746" name="Picture 2" descr="C:\Users\User\Downloads\загррррр\Baribar\Новая папка (2)\infographic-отчет-акима-[Восстановлен]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3" y="1236159"/>
            <a:ext cx="4496533" cy="315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5130" y="4642579"/>
            <a:ext cx="2175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7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 МЫҢ+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7926" y="5150410"/>
            <a:ext cx="298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көпбалалы отбасы бар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104255" y="2812522"/>
            <a:ext cx="953775" cy="47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TextBox 7"/>
          <p:cNvSpPr txBox="1"/>
          <p:nvPr/>
        </p:nvSpPr>
        <p:spPr>
          <a:xfrm>
            <a:off x="6336948" y="2758397"/>
            <a:ext cx="194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16 500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8409" y="3351304"/>
            <a:ext cx="20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отбасыға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6010689" y="-1157758"/>
            <a:ext cx="652518" cy="5072949"/>
          </a:xfrm>
          <a:prstGeom prst="rect">
            <a:avLst/>
          </a:prstGeom>
          <a:solidFill>
            <a:srgbClr val="FC30D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2829" y="1153582"/>
            <a:ext cx="5217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 КӨМЕК КӨРСЕТІЛЕДІ</a:t>
            </a:r>
            <a:endParaRPr lang="ru-RU" sz="2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899" y="3941187"/>
            <a:ext cx="1945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7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</a:t>
            </a:r>
            <a:r>
              <a:rPr lang="kk-KZ" sz="27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lang="kk-KZ" sz="27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8409" y="4360731"/>
            <a:ext cx="20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адамға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2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«ҚОЛҒАБЫС» ЖОБАЛАР КЕШЕНІ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975" y="1863005"/>
            <a:ext cx="300084" cy="798078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159066" y="2020498"/>
            <a:ext cx="9319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sz="2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4909" y="1786023"/>
            <a:ext cx="2555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kk-K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блыста «Еңбек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 нәтижелі жұмыспен </a:t>
            </a:r>
            <a:r>
              <a:rPr lang="kk-K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қамту»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бағдарламасы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373" y="1664888"/>
            <a:ext cx="2382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3,3</a:t>
            </a:r>
          </a:p>
          <a:p>
            <a:pPr algn="ctr"/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3938" y="2002417"/>
            <a:ext cx="218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балаға техникалық және кәсіби білім гранты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беріледі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3938" y="1435294"/>
            <a:ext cx="151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</a:rPr>
              <a:t>+3700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007894" y="2002418"/>
            <a:ext cx="785813" cy="38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Стрелка вправо 9"/>
          <p:cNvSpPr/>
          <p:nvPr/>
        </p:nvSpPr>
        <p:spPr>
          <a:xfrm>
            <a:off x="3412568" y="2002418"/>
            <a:ext cx="785813" cy="38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1400662" y="2924266"/>
            <a:ext cx="510669" cy="2800194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226" y="4192867"/>
            <a:ext cx="274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МОБИЛЬДІ ОҚУ ОРТАЛЫҚТАРЫ</a:t>
            </a: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412568" y="4053158"/>
            <a:ext cx="785813" cy="38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TextBox 13"/>
          <p:cNvSpPr txBox="1"/>
          <p:nvPr/>
        </p:nvSpPr>
        <p:spPr>
          <a:xfrm>
            <a:off x="4003711" y="4445033"/>
            <a:ext cx="2242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баланы еңбек нарығында сұраныс жоғары мамандықтарға дайындау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7842" y="3678032"/>
            <a:ext cx="149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4000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031439" y="4068058"/>
            <a:ext cx="785813" cy="38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Box 16"/>
          <p:cNvSpPr txBox="1"/>
          <p:nvPr/>
        </p:nvSpPr>
        <p:spPr>
          <a:xfrm>
            <a:off x="6938696" y="4331366"/>
            <a:ext cx="200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 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жұмсау жоспарланған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8696" y="3678031"/>
            <a:ext cx="200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млрд.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" y="272005"/>
            <a:ext cx="8988487" cy="622279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4" y="731982"/>
            <a:ext cx="8324076" cy="57628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2439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ИНДУСТРИЯЛАНДЫРУ КАРТАСЫ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0310" y="6517220"/>
            <a:ext cx="316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83538" y="2404558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</a:t>
            </a:r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83539" y="3679804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18,2</a:t>
            </a:r>
            <a:r>
              <a:rPr lang="kk-K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451908" y="4963599"/>
            <a:ext cx="2787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835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 орын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2361789" y="-9566"/>
            <a:ext cx="510669" cy="3310043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3991" y="1479767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«ӘР </a:t>
            </a:r>
            <a:r>
              <a:rPr lang="kk-KZ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АУЫЛҒА ӨЗ </a:t>
            </a:r>
            <a:r>
              <a:rPr lang="kk-KZ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ШЕБЕРІ»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1415" y="2702888"/>
            <a:ext cx="2277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адамға өз шеберлігін шыңдап, кәсібін ашуға қолдау 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білдіру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82" y="2056557"/>
            <a:ext cx="161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2300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8779" y="5545200"/>
            <a:ext cx="200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теңге бөлінеді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7577" y="4971579"/>
            <a:ext cx="222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</a:rPr>
              <a:t>400 млн.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427147" y="4474231"/>
            <a:ext cx="214313" cy="432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6301131" y="67572"/>
            <a:ext cx="510669" cy="3155767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7705" y="1447269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ТҮРКІСТАН ҚАЛАСЫНДА 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0197" y="2379722"/>
            <a:ext cx="3155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/>
              <a:t>Спорт сарайы, жабық бассейн, стадион, спорт кешендерін аз қамтамасыз етілген, көпбалалы отбасы балаларының </a:t>
            </a:r>
            <a:r>
              <a:rPr lang="kk-KZ" sz="2000" dirty="0"/>
              <a:t>жеңілдікпен және </a:t>
            </a:r>
            <a:r>
              <a:rPr lang="kk-KZ" sz="2000" dirty="0"/>
              <a:t>тегін пайдалануын қарастырамыз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«ҚОЛҒАБЫС» ЖОБАЛАР КЕШЕНІ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5400000">
            <a:off x="5084087" y="2074187"/>
            <a:ext cx="2774098" cy="3307378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709780" y="2097772"/>
            <a:ext cx="2974123" cy="3460233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1987646" y="-208674"/>
            <a:ext cx="599387" cy="3926981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86" y="1484378"/>
            <a:ext cx="4095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«БАЛА </a:t>
            </a:r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ҚҰҚЫҒЫ–МЕНІҢ </a:t>
            </a:r>
            <a:r>
              <a:rPr lang="kk-KZ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ҚҰҚЫҒЫМ»</a:t>
            </a:r>
            <a:endParaRPr lang="kk-KZ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БАСТАМАСЫ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410" y="2340353"/>
            <a:ext cx="3439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бүкіл облыс көлемінде мектеп, ата-ана, қоғамдық ұйымдар, құқық қорғау органдары, зиялы қауым, қоғам белсенділері мен бизнес және БАҚ өкілдерін тарта отырып жүзеге </a:t>
            </a:r>
            <a:r>
              <a:rPr lang="kk-KZ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асады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6172582" y="-193008"/>
            <a:ext cx="599388" cy="3895647"/>
          </a:xfrm>
          <a:prstGeom prst="rect">
            <a:avLst/>
          </a:prstGeom>
          <a:solidFill>
            <a:srgbClr val="2EB3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1110" y="1585538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БАСТАМАНЫҢ БАСТЫ МАҚСАТЫ 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4423" y="2340352"/>
            <a:ext cx="3176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мектеп жасындағы балалардың мәселелеріне қоғам назарын аудару және бала құқықтарының бұзылуына төзбеушілікті қалыптастыру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БАЛАЛАР ҚҰҚЫҒЫН ҚОРҒАУ</a:t>
            </a:r>
            <a:endParaRPr lang="kk-K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 ДАМУЫНЫҢ ИНДЕКСІ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614533" y="1069568"/>
            <a:ext cx="3274161" cy="5149929"/>
          </a:xfrm>
          <a:prstGeom prst="rect">
            <a:avLst/>
          </a:prstGeom>
          <a:solidFill>
            <a:srgbClr val="E586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6230" y="2213371"/>
            <a:ext cx="4895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Облыстағы аудан және қала әкімдерінің жұмысын бағалау шкаласы келесі бала мен жасөспірімдер мәселелерін қамтиды: </a:t>
            </a:r>
            <a:r>
              <a:rPr lang="kk-KZ" sz="20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 өлімі, </a:t>
            </a:r>
            <a:r>
              <a:rPr lang="kk-KZ" sz="20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балабақшамен </a:t>
            </a:r>
            <a:r>
              <a:rPr lang="kk-KZ" sz="20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қамтылған бала саны, </a:t>
            </a:r>
            <a:r>
              <a:rPr lang="kk-KZ" sz="20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3 </a:t>
            </a:r>
            <a:r>
              <a:rPr lang="kk-KZ" sz="20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ауысымдағы мектеп, кәмелетке толмағандарға қарсы жасалған қылмыс көрсеткіші, спорт үйірмелеріне қатысатын бала үлесі.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770" name="Picture 2" descr="C:\Users\User\Downloads\загррррр\Baribar\Новая папка (2)\infographic-отчет-акима-[Восстановлен]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3" y="1593425"/>
            <a:ext cx="3164045" cy="36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889101" y="4403955"/>
            <a:ext cx="357791" cy="102266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59808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ҚОЛАЙСЫЗ ОТБАСЫ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2293" y="2381250"/>
            <a:ext cx="357791" cy="1022660"/>
          </a:xfrm>
          <a:prstGeom prst="rect">
            <a:avLst/>
          </a:prstGeom>
          <a:solidFill>
            <a:srgbClr val="4360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1539080" y="2619307"/>
            <a:ext cx="10250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3026" y="2572471"/>
            <a:ext cx="237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Қолайсыз</a:t>
            </a:r>
          </a:p>
          <a:p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 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саны 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2010" y="2538637"/>
            <a:ext cx="260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отбасы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477079" y="4707536"/>
            <a:ext cx="11490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0367" y="4540228"/>
            <a:ext cx="237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Қолайсыз</a:t>
            </a:r>
          </a:p>
          <a:p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отбасы </a:t>
            </a:r>
            <a:r>
              <a:rPr lang="kk-K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саны 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3022" y="4506394"/>
            <a:ext cx="27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отбасы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944444" y="3703099"/>
            <a:ext cx="214313" cy="432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TextBox 11"/>
          <p:cNvSpPr txBox="1"/>
          <p:nvPr/>
        </p:nvSpPr>
        <p:spPr>
          <a:xfrm>
            <a:off x="2018078" y="1204569"/>
            <a:ext cx="510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БҮКІЛ ОБЛЫС БОЙЫНША </a:t>
            </a:r>
            <a:endParaRPr lang="kk-KZ" sz="2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6442" y="65194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207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ЖЫЛЫ ІСКЕ АСЫРЫЛАТЫН ЖОБАЛАР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24403" y="6521327"/>
            <a:ext cx="31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7091" y="1847310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</a:t>
            </a:r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"/>
          <p:cNvSpPr/>
          <p:nvPr/>
        </p:nvSpPr>
        <p:spPr>
          <a:xfrm>
            <a:off x="4317312" y="2178416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" name="Shape"/>
          <p:cNvSpPr/>
          <p:nvPr/>
        </p:nvSpPr>
        <p:spPr>
          <a:xfrm>
            <a:off x="4258198" y="2118464"/>
            <a:ext cx="690572" cy="656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Rounded Rectangle"/>
          <p:cNvSpPr/>
          <p:nvPr/>
        </p:nvSpPr>
        <p:spPr>
          <a:xfrm>
            <a:off x="569516" y="1955775"/>
            <a:ext cx="3356023" cy="981696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" name="Circle"/>
          <p:cNvSpPr/>
          <p:nvPr/>
        </p:nvSpPr>
        <p:spPr>
          <a:xfrm>
            <a:off x="3196309" y="1836272"/>
            <a:ext cx="1220702" cy="1220702"/>
          </a:xfrm>
          <a:prstGeom prst="ellipse">
            <a:avLst/>
          </a:pr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Circle"/>
          <p:cNvSpPr/>
          <p:nvPr/>
        </p:nvSpPr>
        <p:spPr>
          <a:xfrm>
            <a:off x="3313719" y="1953682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Shape"/>
          <p:cNvSpPr/>
          <p:nvPr/>
        </p:nvSpPr>
        <p:spPr>
          <a:xfrm>
            <a:off x="629249" y="2072931"/>
            <a:ext cx="3551181" cy="74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Circle"/>
          <p:cNvSpPr/>
          <p:nvPr/>
        </p:nvSpPr>
        <p:spPr>
          <a:xfrm>
            <a:off x="3384483" y="2025510"/>
            <a:ext cx="828000" cy="828000"/>
          </a:xfrm>
          <a:prstGeom prst="ellipse">
            <a:avLst/>
          </a:pr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8" name="Circle"/>
          <p:cNvSpPr/>
          <p:nvPr/>
        </p:nvSpPr>
        <p:spPr>
          <a:xfrm>
            <a:off x="5219149" y="2359521"/>
            <a:ext cx="288288" cy="288288"/>
          </a:xfrm>
          <a:prstGeom prst="ellipse">
            <a:avLst/>
          </a:prstGeom>
          <a:ln w="25400">
            <a:solidFill>
              <a:srgbClr val="D1CDC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" name="Circle"/>
          <p:cNvSpPr/>
          <p:nvPr/>
        </p:nvSpPr>
        <p:spPr>
          <a:xfrm>
            <a:off x="5275943" y="2416315"/>
            <a:ext cx="174699" cy="174699"/>
          </a:xfrm>
          <a:prstGeom prst="ellipse">
            <a:avLst/>
          </a:prstGeom>
          <a:solidFill>
            <a:srgbClr val="45C4E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" name="Line"/>
          <p:cNvSpPr/>
          <p:nvPr/>
        </p:nvSpPr>
        <p:spPr>
          <a:xfrm flipH="1">
            <a:off x="4233168" y="2591015"/>
            <a:ext cx="1040789" cy="1255550"/>
          </a:xfrm>
          <a:prstGeom prst="line">
            <a:avLst/>
          </a:prstGeom>
          <a:ln w="25400">
            <a:solidFill>
              <a:srgbClr val="D1CDC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Shape"/>
          <p:cNvSpPr/>
          <p:nvPr/>
        </p:nvSpPr>
        <p:spPr>
          <a:xfrm flipH="1">
            <a:off x="4492149" y="3675696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2" name="Shape"/>
          <p:cNvSpPr/>
          <p:nvPr/>
        </p:nvSpPr>
        <p:spPr>
          <a:xfrm flipH="1">
            <a:off x="4433035" y="3615744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Rounded Rectangle"/>
          <p:cNvSpPr/>
          <p:nvPr/>
        </p:nvSpPr>
        <p:spPr>
          <a:xfrm flipH="1">
            <a:off x="5439519" y="3413352"/>
            <a:ext cx="3009156" cy="981696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Circle"/>
          <p:cNvSpPr/>
          <p:nvPr/>
        </p:nvSpPr>
        <p:spPr>
          <a:xfrm>
            <a:off x="4955259" y="3287600"/>
            <a:ext cx="1220702" cy="1220702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Circle"/>
          <p:cNvSpPr/>
          <p:nvPr/>
        </p:nvSpPr>
        <p:spPr>
          <a:xfrm>
            <a:off x="5072670" y="3405010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" name="Shape"/>
          <p:cNvSpPr/>
          <p:nvPr/>
        </p:nvSpPr>
        <p:spPr>
          <a:xfrm flipH="1">
            <a:off x="5189183" y="3524289"/>
            <a:ext cx="3154716" cy="74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" name="Circle"/>
          <p:cNvSpPr/>
          <p:nvPr/>
        </p:nvSpPr>
        <p:spPr>
          <a:xfrm>
            <a:off x="5152989" y="3485330"/>
            <a:ext cx="828000" cy="828000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6" name="Circle"/>
          <p:cNvSpPr/>
          <p:nvPr/>
        </p:nvSpPr>
        <p:spPr>
          <a:xfrm>
            <a:off x="3977058" y="3791930"/>
            <a:ext cx="288288" cy="288288"/>
          </a:xfrm>
          <a:prstGeom prst="ellipse">
            <a:avLst/>
          </a:prstGeom>
          <a:ln w="25400">
            <a:solidFill>
              <a:srgbClr val="D1CDC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" name="Circle"/>
          <p:cNvSpPr/>
          <p:nvPr/>
        </p:nvSpPr>
        <p:spPr>
          <a:xfrm>
            <a:off x="4033852" y="3848724"/>
            <a:ext cx="174699" cy="174699"/>
          </a:xfrm>
          <a:prstGeom prst="ellipse">
            <a:avLst/>
          </a:prstGeom>
          <a:solidFill>
            <a:srgbClr val="FFCF1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" name="Line"/>
          <p:cNvSpPr/>
          <p:nvPr/>
        </p:nvSpPr>
        <p:spPr>
          <a:xfrm>
            <a:off x="4233102" y="4039024"/>
            <a:ext cx="1040856" cy="1453608"/>
          </a:xfrm>
          <a:prstGeom prst="line">
            <a:avLst/>
          </a:prstGeom>
          <a:ln w="25400">
            <a:solidFill>
              <a:srgbClr val="D1CDC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Shape"/>
          <p:cNvSpPr/>
          <p:nvPr/>
        </p:nvSpPr>
        <p:spPr>
          <a:xfrm>
            <a:off x="4353427" y="5290449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" name="Shape"/>
          <p:cNvSpPr/>
          <p:nvPr/>
        </p:nvSpPr>
        <p:spPr>
          <a:xfrm>
            <a:off x="4294313" y="5249547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Rounded Rectangle"/>
          <p:cNvSpPr/>
          <p:nvPr/>
        </p:nvSpPr>
        <p:spPr>
          <a:xfrm>
            <a:off x="571500" y="5067808"/>
            <a:ext cx="3390154" cy="981696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" name="Circle"/>
          <p:cNvSpPr/>
          <p:nvPr/>
        </p:nvSpPr>
        <p:spPr>
          <a:xfrm>
            <a:off x="3232424" y="4948305"/>
            <a:ext cx="1220702" cy="1220702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3" name="Circle"/>
          <p:cNvSpPr/>
          <p:nvPr/>
        </p:nvSpPr>
        <p:spPr>
          <a:xfrm>
            <a:off x="3349834" y="5065716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" name="Shape"/>
          <p:cNvSpPr/>
          <p:nvPr/>
        </p:nvSpPr>
        <p:spPr>
          <a:xfrm>
            <a:off x="629249" y="5184964"/>
            <a:ext cx="3587296" cy="74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5" name="Circle"/>
          <p:cNvSpPr/>
          <p:nvPr/>
        </p:nvSpPr>
        <p:spPr>
          <a:xfrm>
            <a:off x="3430154" y="5136510"/>
            <a:ext cx="828000" cy="828000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4" name="Circle"/>
          <p:cNvSpPr/>
          <p:nvPr/>
        </p:nvSpPr>
        <p:spPr>
          <a:xfrm>
            <a:off x="5217164" y="5481079"/>
            <a:ext cx="288288" cy="288288"/>
          </a:xfrm>
          <a:prstGeom prst="ellipse">
            <a:avLst/>
          </a:prstGeom>
          <a:ln w="25400">
            <a:solidFill>
              <a:srgbClr val="D1CDC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5" name="Circle"/>
          <p:cNvSpPr/>
          <p:nvPr/>
        </p:nvSpPr>
        <p:spPr>
          <a:xfrm>
            <a:off x="5273958" y="5537873"/>
            <a:ext cx="174699" cy="174699"/>
          </a:xfrm>
          <a:prstGeom prst="ellipse">
            <a:avLst/>
          </a:prstGeom>
          <a:solidFill>
            <a:srgbClr val="A961B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940358" y="3597577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11,9</a:t>
            </a:r>
            <a:r>
              <a:rPr lang="kk-KZ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млрд.тг.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725" y="5267147"/>
            <a:ext cx="2787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916 </a:t>
            </a:r>
            <a:r>
              <a:rPr lang="kk-K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 орын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2185" y="2164083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kk-KZ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24" y="3541683"/>
            <a:ext cx="705231" cy="706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25" y="5222431"/>
            <a:ext cx="641792" cy="641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71" y="2118464"/>
            <a:ext cx="781759" cy="625407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14301" y="944562"/>
            <a:ext cx="902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ИНДУСТРИЯЛАНДЫРУ КАРТАСЫ АЯСЫНДА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4907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TURKISTAN</a:t>
            </a:r>
            <a:r>
              <a:rPr lang="kk-KZ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АРНАЙЫ ЭКОНОМИКАЛЫҚ АЙМАҚ</a:t>
            </a:r>
            <a:endParaRPr lang="kk-KZ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5194" y="6517711"/>
            <a:ext cx="31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kk-KZ" sz="1600" b="1" dirty="0" smtClean="0">
                <a:solidFill>
                  <a:srgbClr val="4F81B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8" y="896020"/>
            <a:ext cx="8773616" cy="4402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376" y="2048299"/>
            <a:ext cx="2403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ТАРИХИ ОРТАЛЫҚ</a:t>
            </a:r>
          </a:p>
          <a:p>
            <a:pPr algn="ctr"/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 га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157" y="2743260"/>
            <a:ext cx="270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ӨНЕРКӘСІПТІК АЙМАҚ</a:t>
            </a:r>
          </a:p>
          <a:p>
            <a:pPr algn="ctr"/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га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778" y="1901545"/>
            <a:ext cx="267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ӘКІМШІЛІК-ІСКЕРЛІК</a:t>
            </a:r>
          </a:p>
          <a:p>
            <a:pPr algn="ctr"/>
            <a:r>
              <a:rPr lang="kk-K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ОРТАЛЫҚ </a:t>
            </a:r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750 га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4060" y="5380361"/>
            <a:ext cx="67340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АЙМАҚТА САЛЫҚ ЖЕҢІЛДІКТЕРІ ҚАРАСТЫРЫЛҒАН:</a:t>
            </a:r>
          </a:p>
          <a:p>
            <a:pPr marL="10716" indent="57150">
              <a:buFontTx/>
              <a:buChar char="-"/>
            </a:pPr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ЖЕР САЛЫҒЫНАН;</a:t>
            </a:r>
          </a:p>
          <a:p>
            <a:pPr marL="10716" indent="57150">
              <a:buFontTx/>
              <a:buChar char="-"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КОРПОРАТИВТІК ТАБЫС САЛЫҒЫНАН – 20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10716" indent="57150">
              <a:buFontTx/>
              <a:buChar char="-"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МҮЛІК САЛЫҒЫНАН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kk-KZ" sz="16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716" indent="57150">
              <a:buFontTx/>
              <a:buChar char="-"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ҚОСЫЛҒАН ҚҰН САЛЫҒЫНАН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БОСАТЫЛАДЫ</a:t>
            </a:r>
            <a:r>
              <a:rPr lang="kk-KZ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kk-KZ" sz="1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2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14199</TotalTime>
  <Words>4166</Words>
  <Application>Microsoft Office PowerPoint</Application>
  <PresentationFormat>Экран (4:3)</PresentationFormat>
  <Paragraphs>1936</Paragraphs>
  <Slides>73</Slides>
  <Notes>52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4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Wingdings 2</vt:lpstr>
      <vt:lpstr>1_Тема Office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</dc:creator>
  <cp:lastModifiedBy>ДАрхан</cp:lastModifiedBy>
  <cp:revision>1134</cp:revision>
  <cp:lastPrinted>2019-02-14T10:58:08Z</cp:lastPrinted>
  <dcterms:created xsi:type="dcterms:W3CDTF">2017-10-19T06:27:08Z</dcterms:created>
  <dcterms:modified xsi:type="dcterms:W3CDTF">2019-02-14T22:16:06Z</dcterms:modified>
</cp:coreProperties>
</file>